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1"/>
  </p:notesMasterIdLst>
  <p:sldIdLst>
    <p:sldId id="256" r:id="rId2"/>
    <p:sldId id="257" r:id="rId3"/>
    <p:sldId id="301" r:id="rId4"/>
    <p:sldId id="258" r:id="rId5"/>
    <p:sldId id="1000" r:id="rId6"/>
    <p:sldId id="1001" r:id="rId7"/>
    <p:sldId id="1003" r:id="rId8"/>
    <p:sldId id="1002" r:id="rId9"/>
    <p:sldId id="1004" r:id="rId10"/>
    <p:sldId id="1005" r:id="rId11"/>
    <p:sldId id="1006" r:id="rId12"/>
    <p:sldId id="1007" r:id="rId13"/>
    <p:sldId id="1008" r:id="rId14"/>
    <p:sldId id="1009" r:id="rId15"/>
    <p:sldId id="1010" r:id="rId16"/>
    <p:sldId id="1011" r:id="rId17"/>
    <p:sldId id="1012" r:id="rId18"/>
    <p:sldId id="1013" r:id="rId19"/>
    <p:sldId id="1014" r:id="rId20"/>
    <p:sldId id="1015" r:id="rId21"/>
    <p:sldId id="1016" r:id="rId22"/>
    <p:sldId id="1017" r:id="rId23"/>
    <p:sldId id="1018" r:id="rId24"/>
    <p:sldId id="1019" r:id="rId25"/>
    <p:sldId id="1020" r:id="rId26"/>
    <p:sldId id="1021" r:id="rId27"/>
    <p:sldId id="1022" r:id="rId28"/>
    <p:sldId id="1023" r:id="rId29"/>
    <p:sldId id="1024" r:id="rId30"/>
    <p:sldId id="1025" r:id="rId31"/>
    <p:sldId id="1026" r:id="rId32"/>
    <p:sldId id="1027" r:id="rId33"/>
    <p:sldId id="1028" r:id="rId34"/>
    <p:sldId id="1029" r:id="rId35"/>
    <p:sldId id="1030" r:id="rId36"/>
    <p:sldId id="1031" r:id="rId37"/>
    <p:sldId id="1032" r:id="rId38"/>
    <p:sldId id="1033" r:id="rId39"/>
    <p:sldId id="1034" r:id="rId40"/>
    <p:sldId id="1035" r:id="rId41"/>
    <p:sldId id="1036" r:id="rId42"/>
    <p:sldId id="1037" r:id="rId43"/>
    <p:sldId id="1038" r:id="rId44"/>
    <p:sldId id="1039" r:id="rId45"/>
    <p:sldId id="1040" r:id="rId46"/>
    <p:sldId id="1041" r:id="rId47"/>
    <p:sldId id="1042" r:id="rId48"/>
    <p:sldId id="1043" r:id="rId49"/>
    <p:sldId id="1044" r:id="rId50"/>
    <p:sldId id="1045" r:id="rId51"/>
    <p:sldId id="1046" r:id="rId52"/>
    <p:sldId id="1047" r:id="rId53"/>
    <p:sldId id="1048" r:id="rId54"/>
    <p:sldId id="1049" r:id="rId55"/>
    <p:sldId id="1050" r:id="rId56"/>
    <p:sldId id="1051" r:id="rId57"/>
    <p:sldId id="289" r:id="rId58"/>
    <p:sldId id="296" r:id="rId59"/>
    <p:sldId id="297" r:id="rId60"/>
  </p:sldIdLst>
  <p:sldSz cx="12192000" cy="6858000"/>
  <p:notesSz cx="12192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74" autoAdjust="0"/>
    <p:restoredTop sz="96283" autoAdjust="0"/>
  </p:normalViewPr>
  <p:slideViewPr>
    <p:cSldViewPr>
      <p:cViewPr varScale="1">
        <p:scale>
          <a:sx n="108" d="100"/>
          <a:sy n="108" d="100"/>
        </p:scale>
        <p:origin x="2256" y="10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56F9EB-A7F5-4F56-B9BB-EEEBA7A00429}" type="datetimeFigureOut">
              <a:rPr lang="en-US" smtClean="0"/>
              <a:t>7/29/2023</a:t>
            </a:fld>
            <a:endParaRPr lang="en-U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8D2B64-5C83-4321-B1ED-8EDEB196C9A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5698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1 Marcador de imagen de diapositiva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6867" name="2 Marcador de notas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s-ES" altLang="es-ES">
                <a:ea typeface="ＭＳ Ｐゴシック" panose="020B0600070205080204" pitchFamily="34" charset="-128"/>
              </a:rPr>
              <a:t>Un arreglo es un conjunto de variables del mismo tipo, que son agrupadas bajo un único </a:t>
            </a:r>
          </a:p>
          <a:p>
            <a:r>
              <a:rPr lang="es-ES" altLang="es-ES">
                <a:ea typeface="ＭＳ Ｐゴシック" panose="020B0600070205080204" pitchFamily="34" charset="-128"/>
              </a:rPr>
              <a:t>identificador. Cada una de las variables o elementos del arreglo se referencia mediante </a:t>
            </a:r>
          </a:p>
          <a:p>
            <a:r>
              <a:rPr lang="es-ES" altLang="es-ES">
                <a:ea typeface="ＭＳ Ｐゴシック" panose="020B0600070205080204" pitchFamily="34" charset="-128"/>
              </a:rPr>
              <a:t>un índice que representa la posición del mismo dentro del arreglo. </a:t>
            </a:r>
          </a:p>
          <a:p>
            <a:r>
              <a:rPr lang="es-ES" altLang="es-ES">
                <a:ea typeface="ＭＳ Ｐゴシック" panose="020B0600070205080204" pitchFamily="34" charset="-128"/>
              </a:rPr>
              <a:t>Un arreglo se utiliza para procesar variables dentro de una observación del paso de </a:t>
            </a:r>
          </a:p>
          <a:p>
            <a:r>
              <a:rPr lang="es-ES" altLang="es-ES">
                <a:ea typeface="ＭＳ Ｐゴシック" panose="020B0600070205080204" pitchFamily="34" charset="-128"/>
              </a:rPr>
              <a:t>datos. Se usan para realizar cálculos o comparaciones repetitivos sobre variables que se </a:t>
            </a:r>
          </a:p>
          <a:p>
            <a:r>
              <a:rPr lang="es-ES" altLang="es-ES">
                <a:ea typeface="ＭＳ Ｐゴシック" panose="020B0600070205080204" pitchFamily="34" charset="-128"/>
              </a:rPr>
              <a:t>procesaran o manipularan de forma similar</a:t>
            </a:r>
          </a:p>
        </p:txBody>
      </p:sp>
      <p:sp>
        <p:nvSpPr>
          <p:cNvPr id="36868" name="3 Marcador de número de diapositiva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39F98940-578B-4DDB-BDC5-AA51AF85AEE2}" type="slidenum">
              <a:rPr lang="es-ES" altLang="es-ES"/>
              <a:pPr>
                <a:spcBef>
                  <a:spcPct val="0"/>
                </a:spcBef>
              </a:pPr>
              <a:t>58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35777252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k object 16"/>
          <p:cNvSpPr/>
          <p:nvPr userDrawn="1"/>
        </p:nvSpPr>
        <p:spPr>
          <a:xfrm>
            <a:off x="8778240" y="5486402"/>
            <a:ext cx="3276601" cy="1371598"/>
          </a:xfrm>
          <a:prstGeom prst="rect">
            <a:avLst/>
          </a:prstGeom>
          <a:blipFill>
            <a:blip r:embed="rId2" cstate="print"/>
            <a:srcRect/>
            <a:stretch>
              <a:fillRect l="-260465" t="-400001" r="-267" b="-1"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bk object 16"/>
          <p:cNvSpPr/>
          <p:nvPr/>
        </p:nvSpPr>
        <p:spPr>
          <a:xfrm>
            <a:off x="1" y="0"/>
            <a:ext cx="3581400" cy="5867400"/>
          </a:xfrm>
          <a:prstGeom prst="rect">
            <a:avLst/>
          </a:prstGeom>
          <a:blipFill>
            <a:blip r:embed="rId2" cstate="print"/>
            <a:srcRect/>
            <a:stretch>
              <a:fillRect l="2" t="1" r="-230035" b="-16884"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972564" y="516077"/>
            <a:ext cx="8246871" cy="3917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1" i="0">
                <a:solidFill>
                  <a:srgbClr val="1F3861"/>
                </a:solidFill>
                <a:latin typeface="Segoe UI"/>
                <a:cs typeface="Segoe U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7/29/2023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633341" y="2728671"/>
            <a:ext cx="2925317" cy="369332"/>
          </a:xfrm>
          <a:prstGeom prst="rect">
            <a:avLst/>
          </a:prstGeom>
        </p:spPr>
        <p:txBody>
          <a:bodyPr lIns="0" tIns="0" rIns="0" bIns="0"/>
          <a:lstStyle>
            <a:lvl1pPr>
              <a:defRPr sz="24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 dirty="0"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7/29/2023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162070" y="1600587"/>
            <a:ext cx="4739259" cy="1386129"/>
          </a:xfrm>
          <a:prstGeom prst="rect">
            <a:avLst/>
          </a:prstGeom>
        </p:spPr>
        <p:txBody>
          <a:bodyPr lIns="0" tIns="0" rIns="0" bIns="0"/>
          <a:lstStyle>
            <a:lvl1pPr>
              <a:defRPr sz="28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7/29/2023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3429000" cy="6857998"/>
          </a:xfrm>
          <a:prstGeom prst="rect">
            <a:avLst/>
          </a:prstGeom>
          <a:blipFill>
            <a:blip r:embed="rId2" cstate="print"/>
            <a:srcRect/>
            <a:stretch>
              <a:fillRect r="-149956"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572000" y="2743200"/>
            <a:ext cx="4967859" cy="1005129"/>
          </a:xfrm>
          <a:prstGeom prst="rect">
            <a:avLst/>
          </a:prstGeom>
        </p:spPr>
        <p:txBody>
          <a:bodyPr lIns="0" tIns="0" rIns="0" bIns="0"/>
          <a:lstStyle>
            <a:lvl1pPr>
              <a:defRPr sz="24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7/29/2023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7/29/2023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1_Diapositiva de título">
    <p:bg>
      <p:bgPr>
        <a:solidFill>
          <a:srgbClr val="EFA8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 userDrawn="1"/>
        </p:nvSpPr>
        <p:spPr>
          <a:xfrm>
            <a:off x="11918951" y="500063"/>
            <a:ext cx="289983" cy="47466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s-ES" sz="180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pic>
        <p:nvPicPr>
          <p:cNvPr id="5" name="Imagen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9734" y="306389"/>
            <a:ext cx="596900" cy="668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57820" y="1848218"/>
            <a:ext cx="10363200" cy="345317"/>
          </a:xfrm>
        </p:spPr>
        <p:txBody>
          <a:bodyPr/>
          <a:lstStyle>
            <a:lvl1pPr>
              <a:defRPr sz="2800" cap="all">
                <a:solidFill>
                  <a:srgbClr val="272727"/>
                </a:solidFill>
              </a:defRPr>
            </a:lvl1pPr>
          </a:lstStyle>
          <a:p>
            <a:r>
              <a:rPr lang="es-ES_tradnl"/>
              <a:t>Clic para editar título</a:t>
            </a:r>
            <a:endParaRPr lang="es-E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657820" y="2193536"/>
            <a:ext cx="8534400" cy="359763"/>
          </a:xfrm>
        </p:spPr>
        <p:txBody>
          <a:bodyPr anchor="ctr">
            <a:noAutofit/>
          </a:bodyPr>
          <a:lstStyle>
            <a:lvl1pPr marL="0" indent="0" algn="l">
              <a:buNone/>
              <a:defRPr>
                <a:solidFill>
                  <a:srgbClr val="272727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_tradnl" dirty="0"/>
              <a:t>Haga clic para modificar el estilo de subtítulo del patrón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528339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90237"/>
            <a:ext cx="3581400" cy="3719764"/>
          </a:xfrm>
          <a:prstGeom prst="rect">
            <a:avLst/>
          </a:prstGeom>
          <a:blipFill>
            <a:blip r:embed="rId8" cstate="print"/>
            <a:srcRect/>
            <a:stretch>
              <a:fillRect r="-224995" b="-40700"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923544" y="6509004"/>
            <a:ext cx="1945894" cy="20726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63600" y="1184910"/>
            <a:ext cx="10464800" cy="42538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 dirty="0"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7/29/2023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  <p:sp>
        <p:nvSpPr>
          <p:cNvPr id="9" name="bk object 16"/>
          <p:cNvSpPr/>
          <p:nvPr userDrawn="1"/>
        </p:nvSpPr>
        <p:spPr>
          <a:xfrm>
            <a:off x="8503920" y="87654"/>
            <a:ext cx="3352800" cy="1066800"/>
          </a:xfrm>
          <a:prstGeom prst="rect">
            <a:avLst/>
          </a:prstGeom>
          <a:blipFill>
            <a:blip r:embed="rId8" cstate="print"/>
            <a:srcRect/>
            <a:stretch>
              <a:fillRect l="-254545" t="-21430" r="7393" b="-369169"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</p:sldLayoutIdLst>
  <p:txStyles>
    <p:titleStyle>
      <a:lvl1pPr>
        <a:defRPr sz="2400"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3276600" cy="6857998"/>
          </a:xfrm>
          <a:prstGeom prst="rect">
            <a:avLst/>
          </a:prstGeom>
          <a:blipFill>
            <a:blip r:embed="rId2" cstate="print"/>
            <a:srcRect/>
            <a:stretch>
              <a:fillRect r="-161601"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38600" y="2133600"/>
            <a:ext cx="4366265" cy="1513876"/>
          </a:xfrm>
          <a:prstGeom prst="rect">
            <a:avLst/>
          </a:prstGeom>
        </p:spPr>
        <p:txBody>
          <a:bodyPr vert="horz" wrap="square" lIns="0" tIns="178435" rIns="0" bIns="0" rtlCol="0">
            <a:spAutoFit/>
          </a:bodyPr>
          <a:lstStyle/>
          <a:p>
            <a:pPr marL="12700" marR="5080" algn="ctr">
              <a:lnSpc>
                <a:spcPts val="10370"/>
              </a:lnSpc>
              <a:spcBef>
                <a:spcPts val="1405"/>
              </a:spcBef>
            </a:pPr>
            <a:r>
              <a:rPr sz="9600" dirty="0">
                <a:solidFill>
                  <a:srgbClr val="001F5F"/>
                </a:solidFill>
              </a:rPr>
              <a:t>INICIO</a:t>
            </a:r>
          </a:p>
        </p:txBody>
      </p:sp>
      <p:sp>
        <p:nvSpPr>
          <p:cNvPr id="5" name="object 2"/>
          <p:cNvSpPr/>
          <p:nvPr/>
        </p:nvSpPr>
        <p:spPr>
          <a:xfrm>
            <a:off x="0" y="5181600"/>
            <a:ext cx="8571618" cy="1676398"/>
          </a:xfrm>
          <a:prstGeom prst="rect">
            <a:avLst/>
          </a:prstGeom>
          <a:blipFill>
            <a:blip r:embed="rId2" cstate="print"/>
            <a:srcRect/>
            <a:stretch>
              <a:fillRect t="-309091" b="1"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5BF3A65B-6CF3-E58B-2D23-2DB18521C7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99" y="990600"/>
            <a:ext cx="10354235" cy="4572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1FAFBF58-3FB6-23C0-491F-B3ED0C9EBA76}"/>
              </a:ext>
            </a:extLst>
          </p:cNvPr>
          <p:cNvSpPr txBox="1"/>
          <p:nvPr/>
        </p:nvSpPr>
        <p:spPr>
          <a:xfrm>
            <a:off x="304800" y="3276600"/>
            <a:ext cx="838200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dirty="0"/>
              <a:t>Clic en el icono</a:t>
            </a:r>
            <a:endParaRPr lang="es-PE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09980126-7B1E-83D9-1A6A-6C95CF5E7C86}"/>
              </a:ext>
            </a:extLst>
          </p:cNvPr>
          <p:cNvSpPr txBox="1"/>
          <p:nvPr/>
        </p:nvSpPr>
        <p:spPr>
          <a:xfrm>
            <a:off x="1685366" y="4800600"/>
            <a:ext cx="259080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dirty="0"/>
              <a:t>Clic en la primera opción</a:t>
            </a:r>
            <a:endParaRPr lang="es-PE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2FE9442D-89CA-7ECA-430A-5A519928CA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5400" y="5678920"/>
            <a:ext cx="6934200" cy="110288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78260B51-BC24-BC16-CF1B-FD44E3C57E21}"/>
              </a:ext>
            </a:extLst>
          </p:cNvPr>
          <p:cNvSpPr txBox="1"/>
          <p:nvPr/>
        </p:nvSpPr>
        <p:spPr>
          <a:xfrm>
            <a:off x="2133600" y="6412468"/>
            <a:ext cx="3648722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dirty="0"/>
              <a:t>Clase DefaultTableModel, importado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16826220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8BD12922-8244-6CA7-3CE3-D8E13C3D3A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295400"/>
            <a:ext cx="11811000" cy="443277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E7460121-B179-59E4-B753-1B5FDEA6AAD2}"/>
              </a:ext>
            </a:extLst>
          </p:cNvPr>
          <p:cNvSpPr txBox="1"/>
          <p:nvPr/>
        </p:nvSpPr>
        <p:spPr>
          <a:xfrm>
            <a:off x="4419600" y="4570274"/>
            <a:ext cx="7543800" cy="175432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s-ES" dirty="0"/>
              <a:t>Es una clase de Java que proporciona métodos para formatear y analizar fechas y horas.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s-ES" dirty="0"/>
              <a:t>En esta línea, se está creando un objeto: </a:t>
            </a:r>
            <a:r>
              <a:rPr lang="es-E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DateTimeFormatter</a:t>
            </a:r>
            <a:r>
              <a:rPr lang="es-ES" dirty="0"/>
              <a:t> con un patrón </a:t>
            </a:r>
            <a:r>
              <a:rPr lang="es-E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"HH:mm:ss", </a:t>
            </a:r>
            <a:r>
              <a:rPr lang="es-ES" dirty="0"/>
              <a:t>que indica que se utilizará un formato de hora en formato de 24 horas (HH) con minutos (mm) y segundos (ss).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s-ES" dirty="0"/>
              <a:t>Esto es útil para formatear y mostrar horas en este formato específico.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28810543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F9EA549F-5AE9-AA11-33ED-19A3EE033D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990600"/>
            <a:ext cx="11734800" cy="431940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927FDC4D-6E8F-53D1-DE7A-807E95F9C69E}"/>
              </a:ext>
            </a:extLst>
          </p:cNvPr>
          <p:cNvSpPr txBox="1"/>
          <p:nvPr/>
        </p:nvSpPr>
        <p:spPr>
          <a:xfrm>
            <a:off x="304800" y="2971800"/>
            <a:ext cx="838200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dirty="0"/>
              <a:t>Clic en el icono</a:t>
            </a:r>
            <a:endParaRPr lang="es-PE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3975AACA-CA1A-848A-9977-4127B5B8FE4E}"/>
              </a:ext>
            </a:extLst>
          </p:cNvPr>
          <p:cNvSpPr txBox="1"/>
          <p:nvPr/>
        </p:nvSpPr>
        <p:spPr>
          <a:xfrm>
            <a:off x="1143000" y="4355068"/>
            <a:ext cx="259080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dirty="0"/>
              <a:t>Clic en la primera opción</a:t>
            </a:r>
            <a:endParaRPr lang="es-PE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76568090-7E1A-9D95-CE05-810157F77B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1801" y="5450889"/>
            <a:ext cx="6797599" cy="133091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3B9595DA-88F1-2F96-DCB0-B483753BE8D4}"/>
              </a:ext>
            </a:extLst>
          </p:cNvPr>
          <p:cNvSpPr txBox="1"/>
          <p:nvPr/>
        </p:nvSpPr>
        <p:spPr>
          <a:xfrm>
            <a:off x="685800" y="6248400"/>
            <a:ext cx="3648722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dirty="0"/>
              <a:t>Clase DateTimeFormatter, importado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39841768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780AEC01-4C4A-1166-BF9A-9BA1614C7169}"/>
              </a:ext>
            </a:extLst>
          </p:cNvPr>
          <p:cNvSpPr/>
          <p:nvPr/>
        </p:nvSpPr>
        <p:spPr>
          <a:xfrm>
            <a:off x="2209800" y="304800"/>
            <a:ext cx="6191787" cy="648000"/>
          </a:xfrm>
          <a:prstGeom prst="roundRect">
            <a:avLst/>
          </a:prstGeom>
          <a:gradFill rotWithShape="1">
            <a:gsLst>
              <a:gs pos="0">
                <a:srgbClr val="4F81BD">
                  <a:shade val="51000"/>
                  <a:satMod val="130000"/>
                </a:srgbClr>
              </a:gs>
              <a:gs pos="80000">
                <a:srgbClr val="4F81BD">
                  <a:shade val="93000"/>
                  <a:satMod val="130000"/>
                </a:srgbClr>
              </a:gs>
              <a:gs pos="100000">
                <a:srgbClr val="4F81BD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glow rad="101600">
              <a:srgbClr val="F79646">
                <a:satMod val="175000"/>
                <a:alpha val="40000"/>
              </a:srgbClr>
            </a:glow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algn="ctr">
              <a:buClrTx/>
            </a:pPr>
            <a:r>
              <a:rPr kumimoji="0" lang="es-E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IMPRIMIR FECHA Y </a:t>
            </a:r>
            <a:r>
              <a:rPr lang="es-ES" sz="3200" b="1" dirty="0">
                <a:solidFill>
                  <a:prstClr val="white"/>
                </a:solidFill>
                <a:latin typeface="Calibri"/>
              </a:rPr>
              <a:t>HORA</a:t>
            </a:r>
            <a:endParaRPr kumimoji="0" lang="es-PE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3452816-9D4F-BEEB-FD83-B96E4CB1C6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066800"/>
            <a:ext cx="11811000" cy="309871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71FD3663-D51D-30A6-3FDC-8BEE82AB7BF6}"/>
              </a:ext>
            </a:extLst>
          </p:cNvPr>
          <p:cNvSpPr txBox="1"/>
          <p:nvPr/>
        </p:nvSpPr>
        <p:spPr>
          <a:xfrm>
            <a:off x="4343400" y="3516868"/>
            <a:ext cx="533400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dirty="0"/>
              <a:t>Se implementa un método: Fecha_Hora(), de tipo void. </a:t>
            </a:r>
            <a:endParaRPr lang="es-PE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99338573-C23E-1C77-9F8F-6CCD1F59AE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4308365"/>
            <a:ext cx="10554250" cy="239723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E0150247-23FE-173B-DEDE-01C70460E2A0}"/>
              </a:ext>
            </a:extLst>
          </p:cNvPr>
          <p:cNvSpPr txBox="1"/>
          <p:nvPr/>
        </p:nvSpPr>
        <p:spPr>
          <a:xfrm>
            <a:off x="8001000" y="3962400"/>
            <a:ext cx="4038600" cy="175432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s-ES" dirty="0"/>
              <a:t>Se crea un objeto LocalDateTime llamado: now y se le asigna el valor de la fecha y hora actual del sistema.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s-ES" dirty="0"/>
              <a:t>LocalDateTime, es una clase de Java que representa una fecha y hora sin tener en cuenta la zona horaria.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11837609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D49D0896-A506-E1FB-E4FD-2FB5D8CA15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391" y="990600"/>
            <a:ext cx="10929409" cy="35052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040F3360-E065-DD4E-5DEE-09E399FE5762}"/>
              </a:ext>
            </a:extLst>
          </p:cNvPr>
          <p:cNvSpPr txBox="1"/>
          <p:nvPr/>
        </p:nvSpPr>
        <p:spPr>
          <a:xfrm>
            <a:off x="762000" y="1524000"/>
            <a:ext cx="838200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dirty="0"/>
              <a:t>Clic en el icono</a:t>
            </a:r>
            <a:endParaRPr lang="es-PE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9751EBA0-85C2-04F4-AF4C-0B9008AA487A}"/>
              </a:ext>
            </a:extLst>
          </p:cNvPr>
          <p:cNvSpPr txBox="1"/>
          <p:nvPr/>
        </p:nvSpPr>
        <p:spPr>
          <a:xfrm>
            <a:off x="2286000" y="3124200"/>
            <a:ext cx="259080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dirty="0"/>
              <a:t>Clic en la primera opción</a:t>
            </a:r>
            <a:endParaRPr lang="es-PE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5F7BD24C-5E7C-25BD-4A8F-BEEC9D9248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3961" y="4615363"/>
            <a:ext cx="8905875" cy="209023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276FE169-C7A0-9D7C-6BF1-BAE85964554F}"/>
              </a:ext>
            </a:extLst>
          </p:cNvPr>
          <p:cNvSpPr txBox="1"/>
          <p:nvPr/>
        </p:nvSpPr>
        <p:spPr>
          <a:xfrm>
            <a:off x="152400" y="5715000"/>
            <a:ext cx="3272161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dirty="0"/>
              <a:t>Clase LocalDateTime, importado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10335522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09300A00-CBF7-B8E2-083C-C2C24F704E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841" y="1398973"/>
            <a:ext cx="11457623" cy="36576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4A5A0B8F-82C5-482E-5385-93A0A3568FA8}"/>
              </a:ext>
            </a:extLst>
          </p:cNvPr>
          <p:cNvSpPr txBox="1"/>
          <p:nvPr/>
        </p:nvSpPr>
        <p:spPr>
          <a:xfrm>
            <a:off x="2209800" y="4618672"/>
            <a:ext cx="8991600" cy="14773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s-ES" dirty="0"/>
              <a:t>Se toma la parte de la fecha del objeto now y se convierte a un String utilizando el método toString() de la clase LocalDate, que es la clase que representa solo la fecha (sin la hora).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s-ES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s-ES" dirty="0"/>
              <a:t>Luego, este String se establece como el texto del cuadro de texto: Jtfecha utilizando el método setText().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25251323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37CEF63C-706A-1D02-8239-6559621B06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676400"/>
            <a:ext cx="11826352" cy="36576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268281D6-2505-7950-4CF5-833B4473BD90}"/>
              </a:ext>
            </a:extLst>
          </p:cNvPr>
          <p:cNvSpPr txBox="1"/>
          <p:nvPr/>
        </p:nvSpPr>
        <p:spPr>
          <a:xfrm>
            <a:off x="2057400" y="4800600"/>
            <a:ext cx="9448800" cy="12003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s-ES" dirty="0"/>
              <a:t>Se toma la parte de la hora del objeto now y se formatea utilizando el objeto: timeFormatter.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s-ES" dirty="0"/>
              <a:t>El método format() de la clase LocalDateTime recibe el DateTimeFormatter y devuelve un String con la hora formateada según el patrón especificado.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s-ES" dirty="0"/>
              <a:t>Este String se establece como el texto del cuadro de texto: Jthora utilizando el método setText().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6470013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D344663B-7C99-729A-58F4-C7A4C72668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990599"/>
            <a:ext cx="8991600" cy="574754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6179F837-C384-B4E5-E9E9-7AC56DFC98F8}"/>
              </a:ext>
            </a:extLst>
          </p:cNvPr>
          <p:cNvSpPr txBox="1"/>
          <p:nvPr/>
        </p:nvSpPr>
        <p:spPr>
          <a:xfrm>
            <a:off x="5791200" y="4126468"/>
            <a:ext cx="594360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dirty="0"/>
              <a:t>En el constructor de la clase, se llama al método: Fecha_Hora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39371654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C329A35B-C374-5350-11A8-15CD65759B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76200"/>
            <a:ext cx="3669632" cy="1143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03AB88D8-33CF-0091-D22E-1236F2D4CAB7}"/>
              </a:ext>
            </a:extLst>
          </p:cNvPr>
          <p:cNvSpPr txBox="1"/>
          <p:nvPr/>
        </p:nvSpPr>
        <p:spPr>
          <a:xfrm>
            <a:off x="1752600" y="457200"/>
            <a:ext cx="289560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dirty="0"/>
              <a:t>Clic en el icono: Run Project</a:t>
            </a:r>
            <a:endParaRPr lang="es-PE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28B45321-CB2E-DFB8-B21B-4E29AF7324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4200" y="1371600"/>
            <a:ext cx="7467600" cy="538114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447331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5FF5842A-8BBD-2F13-A518-C80E298788C8}"/>
              </a:ext>
            </a:extLst>
          </p:cNvPr>
          <p:cNvSpPr/>
          <p:nvPr/>
        </p:nvSpPr>
        <p:spPr>
          <a:xfrm>
            <a:off x="2438400" y="304800"/>
            <a:ext cx="5822624" cy="648000"/>
          </a:xfrm>
          <a:prstGeom prst="roundRect">
            <a:avLst/>
          </a:prstGeom>
          <a:gradFill rotWithShape="1">
            <a:gsLst>
              <a:gs pos="0">
                <a:srgbClr val="4F81BD">
                  <a:shade val="51000"/>
                  <a:satMod val="130000"/>
                </a:srgbClr>
              </a:gs>
              <a:gs pos="80000">
                <a:srgbClr val="4F81BD">
                  <a:shade val="93000"/>
                  <a:satMod val="130000"/>
                </a:srgbClr>
              </a:gs>
              <a:gs pos="100000">
                <a:srgbClr val="4F81BD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glow rad="101600">
              <a:srgbClr val="F79646">
                <a:satMod val="175000"/>
                <a:alpha val="40000"/>
              </a:srgbClr>
            </a:glow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algn="ctr">
              <a:buClrTx/>
            </a:pPr>
            <a:r>
              <a:rPr kumimoji="0" lang="es-E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COLUMNAS A UN JTABLE</a:t>
            </a:r>
            <a:endParaRPr kumimoji="0" lang="es-PE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A2E27BC-A5A6-7178-D5F5-B2595FFC54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49" y="1066800"/>
            <a:ext cx="11830051" cy="56388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9627C5A7-EC58-0E2C-B951-4D61F219A6FB}"/>
              </a:ext>
            </a:extLst>
          </p:cNvPr>
          <p:cNvSpPr txBox="1"/>
          <p:nvPr/>
        </p:nvSpPr>
        <p:spPr>
          <a:xfrm>
            <a:off x="2209800" y="5867400"/>
            <a:ext cx="655320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dirty="0"/>
              <a:t>Se implementa un método: Llenar_columnas_boletas(), de tipo void. 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4100117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" y="0"/>
            <a:ext cx="3581400" cy="6857998"/>
          </a:xfrm>
          <a:prstGeom prst="rect">
            <a:avLst/>
          </a:prstGeom>
          <a:blipFill>
            <a:blip r:embed="rId2" cstate="print"/>
            <a:srcRect/>
            <a:stretch>
              <a:fillRect l="2" r="-230035"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2"/>
          <p:cNvSpPr/>
          <p:nvPr/>
        </p:nvSpPr>
        <p:spPr>
          <a:xfrm>
            <a:off x="8628888" y="5593079"/>
            <a:ext cx="3124200" cy="990600"/>
          </a:xfrm>
          <a:prstGeom prst="rect">
            <a:avLst/>
          </a:prstGeom>
          <a:blipFill>
            <a:blip r:embed="rId2" cstate="print"/>
            <a:srcRect/>
            <a:stretch>
              <a:fillRect l="-280486" t="-569230" r="2158" b="-23078"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Título 1">
            <a:extLst>
              <a:ext uri="{FF2B5EF4-FFF2-40B4-BE49-F238E27FC236}">
                <a16:creationId xmlns:a16="http://schemas.microsoft.com/office/drawing/2014/main" id="{57D835B4-E061-4660-A102-8D4DA17AD61E}"/>
              </a:ext>
            </a:extLst>
          </p:cNvPr>
          <p:cNvSpPr txBox="1">
            <a:spLocks/>
          </p:cNvSpPr>
          <p:nvPr/>
        </p:nvSpPr>
        <p:spPr>
          <a:xfrm>
            <a:off x="252166" y="233472"/>
            <a:ext cx="10034833" cy="5486400"/>
          </a:xfrm>
          <a:prstGeom prst="rect">
            <a:avLst/>
          </a:prstGeom>
        </p:spPr>
        <p:txBody>
          <a:bodyPr>
            <a:normAutofit fontScale="5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endParaRPr lang="es-PE" b="1" dirty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r>
              <a:rPr lang="es-PE" b="1" dirty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EXPOSITOR:</a:t>
            </a:r>
            <a:br>
              <a:rPr lang="es-PE" b="1" dirty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</a:br>
            <a:br>
              <a:rPr lang="es-PE" b="1" dirty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</a:br>
            <a:br>
              <a:rPr lang="es-PE" b="1" dirty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</a:br>
            <a:r>
              <a:rPr lang="es-PE" b="1" dirty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CONSULTOR : DANIEL FERNANDO LOZA SANTA CRUZ</a:t>
            </a:r>
          </a:p>
          <a:p>
            <a:endParaRPr lang="es-PE" b="1" dirty="0">
              <a:solidFill>
                <a:schemeClr val="tx1"/>
              </a:solidFill>
              <a:latin typeface="Roboto" pitchFamily="2" charset="0"/>
            </a:endParaRPr>
          </a:p>
          <a:p>
            <a:r>
              <a:rPr lang="es-PE" b="1" u="sng" dirty="0">
                <a:solidFill>
                  <a:schemeClr val="tx1"/>
                </a:solidFill>
                <a:latin typeface="Roboto" pitchFamily="2" charset="0"/>
              </a:rPr>
              <a:t>Correos</a:t>
            </a:r>
            <a:r>
              <a:rPr lang="es-PE" b="1" dirty="0">
                <a:solidFill>
                  <a:schemeClr val="tx1"/>
                </a:solidFill>
                <a:latin typeface="Roboto" pitchFamily="2" charset="0"/>
              </a:rPr>
              <a:t>: </a:t>
            </a:r>
          </a:p>
          <a:p>
            <a:pPr marL="685800" indent="-685800">
              <a:buFont typeface="Wingdings" panose="05000000000000000000" pitchFamily="2" charset="2"/>
              <a:buChar char="ü"/>
              <a:tabLst>
                <a:tab pos="1160463" algn="l"/>
              </a:tabLst>
            </a:pPr>
            <a:endParaRPr lang="es-PE" b="1" dirty="0">
              <a:solidFill>
                <a:schemeClr val="tx1"/>
              </a:solidFill>
              <a:latin typeface="Roboto" pitchFamily="2" charset="0"/>
            </a:endParaRPr>
          </a:p>
          <a:p>
            <a:pPr marL="685800" indent="-685800">
              <a:buFont typeface="Wingdings" panose="05000000000000000000" pitchFamily="2" charset="2"/>
              <a:buChar char="ü"/>
              <a:tabLst>
                <a:tab pos="1160463" algn="l"/>
              </a:tabLst>
            </a:pPr>
            <a:r>
              <a:rPr lang="es-ES" b="1" cap="none" dirty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dlozas2016@gmail.com</a:t>
            </a:r>
          </a:p>
          <a:p>
            <a:pPr marL="685800" indent="-685800">
              <a:buFont typeface="Wingdings" panose="05000000000000000000" pitchFamily="2" charset="2"/>
              <a:buChar char="ü"/>
              <a:tabLst>
                <a:tab pos="1160463" algn="l"/>
              </a:tabLst>
            </a:pPr>
            <a:endParaRPr lang="es-ES" b="1" cap="none" dirty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685800" indent="-685800">
              <a:buFont typeface="Wingdings" panose="05000000000000000000" pitchFamily="2" charset="2"/>
              <a:buChar char="ü"/>
              <a:tabLst>
                <a:tab pos="1160463" algn="l"/>
              </a:tabLst>
            </a:pPr>
            <a:r>
              <a:rPr lang="es-ES" b="1" cap="none" dirty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dlozas2011@hotmail.com</a:t>
            </a:r>
          </a:p>
          <a:p>
            <a:pPr marL="685800" indent="-685800">
              <a:buFont typeface="Wingdings" panose="05000000000000000000" pitchFamily="2" charset="2"/>
              <a:buChar char="ü"/>
              <a:tabLst>
                <a:tab pos="1160463" algn="l"/>
              </a:tabLst>
            </a:pPr>
            <a:endParaRPr lang="es-ES" b="1" cap="none" dirty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685800" indent="-685800">
              <a:buFont typeface="Wingdings" panose="05000000000000000000" pitchFamily="2" charset="2"/>
              <a:buChar char="ü"/>
              <a:tabLst>
                <a:tab pos="1160463" algn="l"/>
              </a:tabLst>
            </a:pPr>
            <a:r>
              <a:rPr lang="es-ES" b="1" cap="none" dirty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lozadaniel2020@gmail.com</a:t>
            </a:r>
          </a:p>
          <a:p>
            <a:pPr marL="685800" indent="-685800">
              <a:buFont typeface="Wingdings" panose="05000000000000000000" pitchFamily="2" charset="2"/>
              <a:buChar char="ü"/>
              <a:tabLst>
                <a:tab pos="1160463" algn="l"/>
              </a:tabLst>
            </a:pPr>
            <a:endParaRPr lang="es-ES" b="1" cap="none" dirty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685800" indent="-685800">
              <a:buFont typeface="Wingdings" panose="05000000000000000000" pitchFamily="2" charset="2"/>
              <a:buChar char="ü"/>
              <a:tabLst>
                <a:tab pos="1160463" algn="l"/>
              </a:tabLst>
            </a:pPr>
            <a:r>
              <a:rPr lang="es-ES" b="1" cap="none" dirty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Canal de YouTube:</a:t>
            </a:r>
          </a:p>
          <a:p>
            <a:pPr marL="685800" indent="-685800">
              <a:buFont typeface="Wingdings" panose="05000000000000000000" pitchFamily="2" charset="2"/>
              <a:buChar char="ü"/>
              <a:tabLst>
                <a:tab pos="1160463" algn="l"/>
              </a:tabLst>
            </a:pPr>
            <a:endParaRPr lang="es-ES" b="1" cap="none" dirty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685800" indent="-685800">
              <a:buFont typeface="Wingdings" panose="05000000000000000000" pitchFamily="2" charset="2"/>
              <a:buChar char="ü"/>
              <a:tabLst>
                <a:tab pos="1160463" algn="l"/>
              </a:tabLst>
            </a:pPr>
            <a:r>
              <a:rPr lang="es-ES" sz="4200" b="1" cap="none" dirty="0">
                <a:solidFill>
                  <a:srgbClr val="FF0000"/>
                </a:solidFill>
                <a:latin typeface="Roboto" pitchFamily="2" charset="0"/>
                <a:ea typeface="Roboto" pitchFamily="2" charset="0"/>
              </a:rPr>
              <a:t>https://www.youtube.com/@daniellozasantacruz</a:t>
            </a:r>
            <a:endParaRPr lang="es-ES" b="1" cap="none" dirty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0DBD94C0-0474-4554-BC32-F0EDE3BDA0BB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1923" y="301816"/>
            <a:ext cx="1527911" cy="2197006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66F19C5C-D781-B2FA-E635-DE91822141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075" y="152400"/>
            <a:ext cx="8543925" cy="199121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351EF822-8D42-32D0-99A0-9D7C8D7D9721}"/>
              </a:ext>
            </a:extLst>
          </p:cNvPr>
          <p:cNvSpPr txBox="1"/>
          <p:nvPr/>
        </p:nvSpPr>
        <p:spPr>
          <a:xfrm>
            <a:off x="2057400" y="1752600"/>
            <a:ext cx="8686800" cy="104644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s-ES" dirty="0"/>
              <a:t>Se crea un nuevo objeto de la clase DefaultTableModel y se asigna a la variable modelo.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endParaRPr lang="es-ES" sz="800" dirty="0"/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s-ES" dirty="0"/>
              <a:t>DefaultTableModel es una clase de Java que implementa la interfaz TableModel, que se utiliza para almacenar y manejar los datos que se muestran en una tabla (JTable).</a:t>
            </a:r>
            <a:endParaRPr lang="es-PE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F598789B-0C53-19EF-0B1D-DFFDFA3405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075" y="3027827"/>
            <a:ext cx="11744325" cy="306817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C9E9AC78-D190-9C4E-B632-7014AB0AD94D}"/>
              </a:ext>
            </a:extLst>
          </p:cNvPr>
          <p:cNvSpPr txBox="1"/>
          <p:nvPr/>
        </p:nvSpPr>
        <p:spPr>
          <a:xfrm>
            <a:off x="2286000" y="5782270"/>
            <a:ext cx="8763000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s-ES" dirty="0"/>
              <a:t> Se crea un arreglo de String con el nombre: títulos, que contiene los nombres de las columnas de la tabla.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s-ES" dirty="0"/>
              <a:t>Estos nombres representan las cabeceras o encabezados de las columnas de la tabla.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33044861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6D1366E7-440B-BF16-5A77-1C842AC3CB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066800"/>
            <a:ext cx="11811000" cy="3810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641A688C-5112-F104-1A76-C47D6F3E3904}"/>
              </a:ext>
            </a:extLst>
          </p:cNvPr>
          <p:cNvSpPr txBox="1"/>
          <p:nvPr/>
        </p:nvSpPr>
        <p:spPr>
          <a:xfrm>
            <a:off x="457200" y="5029200"/>
            <a:ext cx="11201400" cy="15696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s-ES" sz="2400" dirty="0"/>
              <a:t>Se configuran los encabezados de las columnas de la tabla utilizando el arreglo titulos.</a:t>
            </a:r>
          </a:p>
          <a:p>
            <a:pPr algn="just"/>
            <a:endParaRPr lang="es-ES" sz="2400" dirty="0"/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s-ES" sz="2400" dirty="0"/>
              <a:t>El método setColumnIdentifiers(), de la clase DefaultTableModel se utiliza para establecer los nombres de las columnas del modelo de la tabla.</a:t>
            </a:r>
            <a:endParaRPr lang="es-PE" sz="2400" dirty="0"/>
          </a:p>
        </p:txBody>
      </p:sp>
    </p:spTree>
    <p:extLst>
      <p:ext uri="{BB962C8B-B14F-4D97-AF65-F5344CB8AC3E}">
        <p14:creationId xmlns:p14="http://schemas.microsoft.com/office/powerpoint/2010/main" val="6153883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62C4976B-7CB4-B1A5-3B15-AB68F87D0A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044714"/>
            <a:ext cx="11811000" cy="403924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8C23D882-603C-4B24-55FF-51D1027B5C90}"/>
              </a:ext>
            </a:extLst>
          </p:cNvPr>
          <p:cNvSpPr txBox="1"/>
          <p:nvPr/>
        </p:nvSpPr>
        <p:spPr>
          <a:xfrm>
            <a:off x="1181100" y="5213628"/>
            <a:ext cx="9753600" cy="141577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s-ES" sz="2400" dirty="0"/>
              <a:t>Se establece el modelo de la tabla Jtlistado, utilizando el objeto modelo.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endParaRPr lang="es-ES" sz="1400" dirty="0"/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s-ES" sz="2400" dirty="0"/>
              <a:t>Al hacer esto, se esta indicando que la tabla Jtlistado, utilizará el modelo que contiene las columnas y encabezados.</a:t>
            </a:r>
            <a:endParaRPr lang="es-PE" sz="2400" dirty="0"/>
          </a:p>
        </p:txBody>
      </p:sp>
    </p:spTree>
    <p:extLst>
      <p:ext uri="{BB962C8B-B14F-4D97-AF65-F5344CB8AC3E}">
        <p14:creationId xmlns:p14="http://schemas.microsoft.com/office/powerpoint/2010/main" val="27077112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3AE630F9-6A36-5C7B-6F9A-FFCE36C501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293" y="990600"/>
            <a:ext cx="9903507" cy="55626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FB7FEC4D-F2A4-5D3F-FE53-DA85F5BAB419}"/>
              </a:ext>
            </a:extLst>
          </p:cNvPr>
          <p:cNvSpPr txBox="1"/>
          <p:nvPr/>
        </p:nvSpPr>
        <p:spPr>
          <a:xfrm>
            <a:off x="3505200" y="6107668"/>
            <a:ext cx="716280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dirty="0"/>
              <a:t>En el constructor de la clase, se llama al método: Llenar_columnas_boletas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16624633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817882B1-022F-11E6-710B-DF4764094B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76200"/>
            <a:ext cx="3669632" cy="1143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2F931A04-1290-13D2-6002-354D21C0BD68}"/>
              </a:ext>
            </a:extLst>
          </p:cNvPr>
          <p:cNvSpPr txBox="1"/>
          <p:nvPr/>
        </p:nvSpPr>
        <p:spPr>
          <a:xfrm>
            <a:off x="1752600" y="457200"/>
            <a:ext cx="289560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dirty="0"/>
              <a:t>Clic en el icono: Run Project</a:t>
            </a:r>
            <a:endParaRPr lang="es-PE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690DC64-0E99-E506-FA96-37A10BC3A1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6600" y="1371600"/>
            <a:ext cx="7467600" cy="538114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667716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40A01F5C-10AC-C242-C6C4-7EF8D0A83140}"/>
              </a:ext>
            </a:extLst>
          </p:cNvPr>
          <p:cNvSpPr/>
          <p:nvPr/>
        </p:nvSpPr>
        <p:spPr>
          <a:xfrm>
            <a:off x="2286000" y="266400"/>
            <a:ext cx="6203624" cy="648000"/>
          </a:xfrm>
          <a:prstGeom prst="roundRect">
            <a:avLst/>
          </a:prstGeom>
          <a:gradFill rotWithShape="1">
            <a:gsLst>
              <a:gs pos="0">
                <a:srgbClr val="4F81BD">
                  <a:shade val="51000"/>
                  <a:satMod val="130000"/>
                </a:srgbClr>
              </a:gs>
              <a:gs pos="80000">
                <a:srgbClr val="4F81BD">
                  <a:shade val="93000"/>
                  <a:satMod val="130000"/>
                </a:srgbClr>
              </a:gs>
              <a:gs pos="100000">
                <a:srgbClr val="4F81BD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glow rad="101600">
              <a:srgbClr val="F79646">
                <a:satMod val="175000"/>
                <a:alpha val="40000"/>
              </a:srgbClr>
            </a:glow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algn="ctr">
              <a:buClrTx/>
            </a:pPr>
            <a:r>
              <a:rPr kumimoji="0" lang="es-E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CENTRAR UN FORMULARIO</a:t>
            </a:r>
            <a:endParaRPr kumimoji="0" lang="es-PE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1323546-5EC3-A22B-8E12-FA65FC12DC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307068"/>
            <a:ext cx="11811000" cy="501753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D31C9344-94F6-3F39-3E0D-F48C3312BC34}"/>
              </a:ext>
            </a:extLst>
          </p:cNvPr>
          <p:cNvSpPr txBox="1"/>
          <p:nvPr/>
        </p:nvSpPr>
        <p:spPr>
          <a:xfrm>
            <a:off x="2781300" y="5334000"/>
            <a:ext cx="674370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dirty="0"/>
              <a:t>Se implementa un método: Centrar_Formulario_Boleta, de tipo void. 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7453955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7EC04036-CF35-95E8-2D00-ACE42E1A59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066800"/>
            <a:ext cx="11887200" cy="4191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B32F1D60-AA41-9720-FC3F-0BB52F3255C1}"/>
              </a:ext>
            </a:extLst>
          </p:cNvPr>
          <p:cNvSpPr txBox="1"/>
          <p:nvPr/>
        </p:nvSpPr>
        <p:spPr>
          <a:xfrm>
            <a:off x="1981200" y="4951274"/>
            <a:ext cx="8991600" cy="175432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s-ES" dirty="0"/>
              <a:t>Se obtiene la dimensión de la pantalla del dispositivo en el que se está ejecutando la aplicación.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endParaRPr lang="es-ES" dirty="0"/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s-ES" dirty="0"/>
              <a:t>La clase Toolkit proporciona métodos para acceder a la información del sistema y la pantalla, y getDefaultToolkit(), devuelve una instancia de Toolkit que se puede utilizar para realizar diversas operaciones relacionadas con la pantalla y el sistema.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28280555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FFB620C6-59B0-C272-4E1B-63DA63B4A2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092" y="990600"/>
            <a:ext cx="11745816" cy="45013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CB27FE87-1E56-D045-E149-D79E426ED5C2}"/>
              </a:ext>
            </a:extLst>
          </p:cNvPr>
          <p:cNvSpPr txBox="1"/>
          <p:nvPr/>
        </p:nvSpPr>
        <p:spPr>
          <a:xfrm>
            <a:off x="381000" y="2662535"/>
            <a:ext cx="838200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dirty="0"/>
              <a:t>Clic en el icono</a:t>
            </a:r>
            <a:endParaRPr lang="es-PE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D9D1DB23-9029-1740-95CA-4515937A2299}"/>
              </a:ext>
            </a:extLst>
          </p:cNvPr>
          <p:cNvSpPr txBox="1"/>
          <p:nvPr/>
        </p:nvSpPr>
        <p:spPr>
          <a:xfrm>
            <a:off x="1219200" y="4038600"/>
            <a:ext cx="259080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dirty="0"/>
              <a:t>Clic en la primera opción</a:t>
            </a:r>
            <a:endParaRPr lang="es-PE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80D6BF6E-4B75-EABB-E8F7-E501F76BA3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7940" y="4876800"/>
            <a:ext cx="6775460" cy="187723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61739785-2CB9-F940-8EC0-4DBA39A6606B}"/>
              </a:ext>
            </a:extLst>
          </p:cNvPr>
          <p:cNvSpPr txBox="1"/>
          <p:nvPr/>
        </p:nvSpPr>
        <p:spPr>
          <a:xfrm>
            <a:off x="2895600" y="5682734"/>
            <a:ext cx="297180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dirty="0"/>
              <a:t>Clase Dimesion, importado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8000992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D21409BD-50C2-022C-9A4D-36C269AEB8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029922"/>
            <a:ext cx="11887200" cy="316107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FB4E233E-9C13-6B97-0D3B-B05DD3D60802}"/>
              </a:ext>
            </a:extLst>
          </p:cNvPr>
          <p:cNvSpPr txBox="1"/>
          <p:nvPr/>
        </p:nvSpPr>
        <p:spPr>
          <a:xfrm>
            <a:off x="304800" y="1828800"/>
            <a:ext cx="838200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dirty="0"/>
              <a:t>Clic en el icono</a:t>
            </a:r>
            <a:endParaRPr lang="es-PE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35DAFD17-161A-A172-2B37-98B91A81D483}"/>
              </a:ext>
            </a:extLst>
          </p:cNvPr>
          <p:cNvSpPr txBox="1"/>
          <p:nvPr/>
        </p:nvSpPr>
        <p:spPr>
          <a:xfrm>
            <a:off x="1219200" y="3288268"/>
            <a:ext cx="259080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dirty="0"/>
              <a:t>Clic en la primera opción</a:t>
            </a:r>
            <a:endParaRPr lang="es-PE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079D2BF7-9551-D367-06A0-EBD2920CFC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0" y="4336940"/>
            <a:ext cx="7620002" cy="23686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4EA4D854-B283-E1C9-5529-331FADD0066C}"/>
              </a:ext>
            </a:extLst>
          </p:cNvPr>
          <p:cNvSpPr txBox="1"/>
          <p:nvPr/>
        </p:nvSpPr>
        <p:spPr>
          <a:xfrm>
            <a:off x="762000" y="5498068"/>
            <a:ext cx="266700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dirty="0"/>
              <a:t>Clase Toolkit, importado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1839614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3CD18342-688A-A6EC-F593-2095449268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" y="1447800"/>
            <a:ext cx="11811000" cy="3429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32FF22B8-45D2-6C80-2EDE-F6DD1D146BE8}"/>
              </a:ext>
            </a:extLst>
          </p:cNvPr>
          <p:cNvSpPr txBox="1"/>
          <p:nvPr/>
        </p:nvSpPr>
        <p:spPr>
          <a:xfrm>
            <a:off x="1790700" y="4933363"/>
            <a:ext cx="8610600" cy="12003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s-ES" dirty="0"/>
              <a:t>Se obtiene la dimensión del formulario actual, es decir, la dimensión de la ventana en la que se encuentra la aplicación.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s-ES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s-ES" dirty="0"/>
              <a:t>this se refiere al formulario actual, y getSize() devuelve la dimensión de esa ventana.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18412069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lang="es-PE" dirty="0"/>
          </a:p>
        </p:txBody>
      </p:sp>
      <p:sp>
        <p:nvSpPr>
          <p:cNvPr id="3" name="object 3"/>
          <p:cNvSpPr/>
          <p:nvPr/>
        </p:nvSpPr>
        <p:spPr>
          <a:xfrm>
            <a:off x="1110996" y="1627632"/>
            <a:ext cx="3827145" cy="2226945"/>
          </a:xfrm>
          <a:custGeom>
            <a:avLst/>
            <a:gdLst/>
            <a:ahLst/>
            <a:cxnLst/>
            <a:rect l="l" t="t" r="r" b="b"/>
            <a:pathLst>
              <a:path w="3827145" h="2226945">
                <a:moveTo>
                  <a:pt x="0" y="2226564"/>
                </a:moveTo>
                <a:lnTo>
                  <a:pt x="3826764" y="2226564"/>
                </a:lnTo>
                <a:lnTo>
                  <a:pt x="3826764" y="0"/>
                </a:lnTo>
                <a:lnTo>
                  <a:pt x="0" y="0"/>
                </a:lnTo>
                <a:lnTo>
                  <a:pt x="0" y="222656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265926" y="916686"/>
            <a:ext cx="4142740" cy="645160"/>
          </a:xfrm>
          <a:custGeom>
            <a:avLst/>
            <a:gdLst/>
            <a:ahLst/>
            <a:cxnLst/>
            <a:rect l="l" t="t" r="r" b="b"/>
            <a:pathLst>
              <a:path w="4142740" h="645160">
                <a:moveTo>
                  <a:pt x="0" y="67690"/>
                </a:moveTo>
                <a:lnTo>
                  <a:pt x="5308" y="41308"/>
                </a:lnTo>
                <a:lnTo>
                  <a:pt x="19796" y="19796"/>
                </a:lnTo>
                <a:lnTo>
                  <a:pt x="41308" y="5308"/>
                </a:lnTo>
                <a:lnTo>
                  <a:pt x="67690" y="0"/>
                </a:lnTo>
                <a:lnTo>
                  <a:pt x="4074541" y="0"/>
                </a:lnTo>
                <a:lnTo>
                  <a:pt x="4100923" y="5308"/>
                </a:lnTo>
                <a:lnTo>
                  <a:pt x="4122435" y="19796"/>
                </a:lnTo>
                <a:lnTo>
                  <a:pt x="4136923" y="41308"/>
                </a:lnTo>
                <a:lnTo>
                  <a:pt x="4142231" y="67690"/>
                </a:lnTo>
                <a:lnTo>
                  <a:pt x="4142231" y="576961"/>
                </a:lnTo>
                <a:lnTo>
                  <a:pt x="4136923" y="603343"/>
                </a:lnTo>
                <a:lnTo>
                  <a:pt x="4122435" y="624855"/>
                </a:lnTo>
                <a:lnTo>
                  <a:pt x="4100923" y="639343"/>
                </a:lnTo>
                <a:lnTo>
                  <a:pt x="4074541" y="644651"/>
                </a:lnTo>
                <a:lnTo>
                  <a:pt x="67690" y="644651"/>
                </a:lnTo>
                <a:lnTo>
                  <a:pt x="41308" y="639343"/>
                </a:lnTo>
                <a:lnTo>
                  <a:pt x="19796" y="624855"/>
                </a:lnTo>
                <a:lnTo>
                  <a:pt x="5308" y="603343"/>
                </a:lnTo>
                <a:lnTo>
                  <a:pt x="0" y="576961"/>
                </a:lnTo>
                <a:lnTo>
                  <a:pt x="0" y="67690"/>
                </a:lnTo>
                <a:close/>
              </a:path>
            </a:pathLst>
          </a:custGeom>
          <a:ln w="12700">
            <a:solidFill>
              <a:srgbClr val="C55A1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756652" y="1098041"/>
            <a:ext cx="1165225" cy="26733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550" b="1" spc="-5" dirty="0">
                <a:solidFill>
                  <a:srgbClr val="C55A11"/>
                </a:solidFill>
                <a:latin typeface="Arial"/>
                <a:cs typeface="Arial"/>
              </a:rPr>
              <a:t>I</a:t>
            </a:r>
            <a:r>
              <a:rPr sz="1550" b="1" spc="60" dirty="0">
                <a:solidFill>
                  <a:srgbClr val="C55A11"/>
                </a:solidFill>
                <a:latin typeface="Arial"/>
                <a:cs typeface="Arial"/>
              </a:rPr>
              <a:t>m</a:t>
            </a:r>
            <a:r>
              <a:rPr sz="1550" b="1" spc="20" dirty="0">
                <a:solidFill>
                  <a:srgbClr val="C55A11"/>
                </a:solidFill>
                <a:latin typeface="Arial"/>
                <a:cs typeface="Arial"/>
              </a:rPr>
              <a:t>p</a:t>
            </a:r>
            <a:r>
              <a:rPr sz="1550" b="1" spc="25" dirty="0">
                <a:solidFill>
                  <a:srgbClr val="C55A11"/>
                </a:solidFill>
                <a:latin typeface="Arial"/>
                <a:cs typeface="Arial"/>
              </a:rPr>
              <a:t>o</a:t>
            </a:r>
            <a:r>
              <a:rPr sz="1550" b="1" spc="10" dirty="0">
                <a:solidFill>
                  <a:srgbClr val="C55A11"/>
                </a:solidFill>
                <a:latin typeface="Arial"/>
                <a:cs typeface="Arial"/>
              </a:rPr>
              <a:t>r</a:t>
            </a:r>
            <a:r>
              <a:rPr sz="1550" b="1" spc="15" dirty="0">
                <a:solidFill>
                  <a:srgbClr val="C55A11"/>
                </a:solidFill>
                <a:latin typeface="Arial"/>
                <a:cs typeface="Arial"/>
              </a:rPr>
              <a:t>t</a:t>
            </a:r>
            <a:r>
              <a:rPr sz="1550" b="1" spc="-5" dirty="0">
                <a:solidFill>
                  <a:srgbClr val="C55A11"/>
                </a:solidFill>
                <a:latin typeface="Arial"/>
                <a:cs typeface="Arial"/>
              </a:rPr>
              <a:t>a</a:t>
            </a:r>
            <a:r>
              <a:rPr sz="1550" b="1" spc="20" dirty="0">
                <a:solidFill>
                  <a:srgbClr val="C55A11"/>
                </a:solidFill>
                <a:latin typeface="Arial"/>
                <a:cs typeface="Arial"/>
              </a:rPr>
              <a:t>n</a:t>
            </a:r>
            <a:r>
              <a:rPr sz="1550" b="1" dirty="0">
                <a:solidFill>
                  <a:srgbClr val="C55A11"/>
                </a:solidFill>
                <a:latin typeface="Arial"/>
                <a:cs typeface="Arial"/>
              </a:rPr>
              <a:t>c</a:t>
            </a:r>
            <a:r>
              <a:rPr sz="1550" b="1" spc="-5" dirty="0">
                <a:solidFill>
                  <a:srgbClr val="C55A11"/>
                </a:solidFill>
                <a:latin typeface="Arial"/>
                <a:cs typeface="Arial"/>
              </a:rPr>
              <a:t>i</a:t>
            </a:r>
            <a:r>
              <a:rPr sz="1550" b="1" spc="15" dirty="0">
                <a:solidFill>
                  <a:srgbClr val="C55A11"/>
                </a:solidFill>
                <a:latin typeface="Arial"/>
                <a:cs typeface="Arial"/>
              </a:rPr>
              <a:t>a</a:t>
            </a:r>
            <a:endParaRPr sz="155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265926" y="1611630"/>
            <a:ext cx="4142740" cy="2089785"/>
          </a:xfrm>
          <a:custGeom>
            <a:avLst/>
            <a:gdLst/>
            <a:ahLst/>
            <a:cxnLst/>
            <a:rect l="l" t="t" r="r" b="b"/>
            <a:pathLst>
              <a:path w="4142740" h="2089785">
                <a:moveTo>
                  <a:pt x="0" y="2089404"/>
                </a:moveTo>
                <a:lnTo>
                  <a:pt x="4142231" y="2089404"/>
                </a:lnTo>
                <a:lnTo>
                  <a:pt x="4142231" y="0"/>
                </a:lnTo>
                <a:lnTo>
                  <a:pt x="0" y="0"/>
                </a:lnTo>
                <a:lnTo>
                  <a:pt x="0" y="2089404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301234" y="875538"/>
            <a:ext cx="0" cy="5303520"/>
          </a:xfrm>
          <a:custGeom>
            <a:avLst/>
            <a:gdLst/>
            <a:ahLst/>
            <a:cxnLst/>
            <a:rect l="l" t="t" r="r" b="b"/>
            <a:pathLst>
              <a:path h="5303520">
                <a:moveTo>
                  <a:pt x="0" y="0"/>
                </a:moveTo>
                <a:lnTo>
                  <a:pt x="0" y="5303520"/>
                </a:lnTo>
              </a:path>
            </a:pathLst>
          </a:custGeom>
          <a:ln w="45720">
            <a:solidFill>
              <a:srgbClr val="C55A1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278373" y="875538"/>
            <a:ext cx="45720" cy="5303520"/>
          </a:xfrm>
          <a:custGeom>
            <a:avLst/>
            <a:gdLst/>
            <a:ahLst/>
            <a:cxnLst/>
            <a:rect l="l" t="t" r="r" b="b"/>
            <a:pathLst>
              <a:path w="45720" h="5303520">
                <a:moveTo>
                  <a:pt x="0" y="5303520"/>
                </a:moveTo>
                <a:lnTo>
                  <a:pt x="45720" y="5303520"/>
                </a:lnTo>
                <a:lnTo>
                  <a:pt x="45720" y="0"/>
                </a:lnTo>
                <a:lnTo>
                  <a:pt x="0" y="0"/>
                </a:lnTo>
                <a:lnTo>
                  <a:pt x="0" y="5303520"/>
                </a:lnTo>
                <a:close/>
              </a:path>
            </a:pathLst>
          </a:custGeom>
          <a:ln w="12700">
            <a:solidFill>
              <a:srgbClr val="C55A1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113282" y="866394"/>
            <a:ext cx="3827145" cy="649605"/>
          </a:xfrm>
          <a:custGeom>
            <a:avLst/>
            <a:gdLst/>
            <a:ahLst/>
            <a:cxnLst/>
            <a:rect l="l" t="t" r="r" b="b"/>
            <a:pathLst>
              <a:path w="3827145" h="649605">
                <a:moveTo>
                  <a:pt x="0" y="68071"/>
                </a:moveTo>
                <a:lnTo>
                  <a:pt x="5354" y="41576"/>
                </a:lnTo>
                <a:lnTo>
                  <a:pt x="19954" y="19938"/>
                </a:lnTo>
                <a:lnTo>
                  <a:pt x="41608" y="5349"/>
                </a:lnTo>
                <a:lnTo>
                  <a:pt x="68122" y="0"/>
                </a:lnTo>
                <a:lnTo>
                  <a:pt x="3758692" y="0"/>
                </a:lnTo>
                <a:lnTo>
                  <a:pt x="3785187" y="5349"/>
                </a:lnTo>
                <a:lnTo>
                  <a:pt x="3806825" y="19938"/>
                </a:lnTo>
                <a:lnTo>
                  <a:pt x="3821414" y="41576"/>
                </a:lnTo>
                <a:lnTo>
                  <a:pt x="3826764" y="68071"/>
                </a:lnTo>
                <a:lnTo>
                  <a:pt x="3826764" y="581151"/>
                </a:lnTo>
                <a:lnTo>
                  <a:pt x="3821414" y="607647"/>
                </a:lnTo>
                <a:lnTo>
                  <a:pt x="3806825" y="629285"/>
                </a:lnTo>
                <a:lnTo>
                  <a:pt x="3785187" y="643874"/>
                </a:lnTo>
                <a:lnTo>
                  <a:pt x="3758692" y="649223"/>
                </a:lnTo>
                <a:lnTo>
                  <a:pt x="68122" y="649223"/>
                </a:lnTo>
                <a:lnTo>
                  <a:pt x="41608" y="643874"/>
                </a:lnTo>
                <a:lnTo>
                  <a:pt x="19954" y="629284"/>
                </a:lnTo>
                <a:lnTo>
                  <a:pt x="5354" y="607647"/>
                </a:lnTo>
                <a:lnTo>
                  <a:pt x="0" y="581151"/>
                </a:lnTo>
                <a:lnTo>
                  <a:pt x="0" y="68071"/>
                </a:lnTo>
                <a:close/>
              </a:path>
            </a:pathLst>
          </a:custGeom>
          <a:ln w="12700">
            <a:solidFill>
              <a:srgbClr val="C55A1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2095880" y="1049273"/>
            <a:ext cx="1857375" cy="26733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550" b="1" spc="20" dirty="0">
                <a:solidFill>
                  <a:srgbClr val="C55A11"/>
                </a:solidFill>
                <a:latin typeface="Arial"/>
                <a:cs typeface="Arial"/>
              </a:rPr>
              <a:t>Logro </a:t>
            </a:r>
            <a:r>
              <a:rPr sz="1550" b="1" spc="15" dirty="0">
                <a:solidFill>
                  <a:srgbClr val="C55A11"/>
                </a:solidFill>
                <a:latin typeface="Arial"/>
                <a:cs typeface="Arial"/>
              </a:rPr>
              <a:t>de </a:t>
            </a:r>
            <a:r>
              <a:rPr sz="1550" b="1" spc="5" dirty="0">
                <a:solidFill>
                  <a:srgbClr val="C55A11"/>
                </a:solidFill>
                <a:latin typeface="Arial"/>
                <a:cs typeface="Arial"/>
              </a:rPr>
              <a:t>la </a:t>
            </a:r>
            <a:r>
              <a:rPr sz="1550" b="1" spc="15" dirty="0">
                <a:solidFill>
                  <a:srgbClr val="C55A11"/>
                </a:solidFill>
                <a:latin typeface="Arial"/>
                <a:cs typeface="Arial"/>
              </a:rPr>
              <a:t>Unidad</a:t>
            </a:r>
            <a:endParaRPr sz="155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0" y="0"/>
            <a:ext cx="12193905" cy="6858000"/>
          </a:xfrm>
          <a:custGeom>
            <a:avLst/>
            <a:gdLst/>
            <a:ahLst/>
            <a:cxnLst/>
            <a:rect l="l" t="t" r="r" b="b"/>
            <a:pathLst>
              <a:path w="12193905" h="6858000">
                <a:moveTo>
                  <a:pt x="0" y="6858000"/>
                </a:moveTo>
                <a:lnTo>
                  <a:pt x="12193524" y="6858000"/>
                </a:lnTo>
                <a:lnTo>
                  <a:pt x="12193524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ln w="2743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026" name="Picture 2" descr="VENTAJAS DE LA SOCIEDAD DE LA INFORMACIÓN: -Elimina las barreras  geográficas, ya que cualquier persona puede acceder a la … | 3d human, Tax  refund, Positive symbols">
            <a:extLst>
              <a:ext uri="{FF2B5EF4-FFF2-40B4-BE49-F238E27FC236}">
                <a16:creationId xmlns:a16="http://schemas.microsoft.com/office/drawing/2014/main" id="{F2C82DE4-095C-4BA8-9FCA-C27B96B230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1132" y="2754577"/>
            <a:ext cx="2476500" cy="3019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Tiro al Blanco en RL - Home | Facebook">
            <a:extLst>
              <a:ext uri="{FF2B5EF4-FFF2-40B4-BE49-F238E27FC236}">
                <a16:creationId xmlns:a16="http://schemas.microsoft.com/office/drawing/2014/main" id="{957844FC-0F99-452D-BD24-44A8738D8E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2064" y="2514600"/>
            <a:ext cx="2968136" cy="3259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object 4">
            <a:extLst>
              <a:ext uri="{FF2B5EF4-FFF2-40B4-BE49-F238E27FC236}">
                <a16:creationId xmlns:a16="http://schemas.microsoft.com/office/drawing/2014/main" id="{15A6A818-0F8C-4A89-924D-B8C746E9C016}"/>
              </a:ext>
            </a:extLst>
          </p:cNvPr>
          <p:cNvSpPr txBox="1"/>
          <p:nvPr/>
        </p:nvSpPr>
        <p:spPr>
          <a:xfrm>
            <a:off x="990600" y="1600200"/>
            <a:ext cx="4040017" cy="875881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90170" marR="74930" algn="just">
              <a:lnSpc>
                <a:spcPct val="99700"/>
              </a:lnSpc>
              <a:spcBef>
                <a:spcPts val="110"/>
              </a:spcBef>
            </a:pPr>
            <a:r>
              <a:rPr lang="es-MX" sz="1400" spc="-5" dirty="0">
                <a:latin typeface="Arial"/>
                <a:cs typeface="Arial"/>
              </a:rPr>
              <a:t>Al finalizar la unidad, el estudiante es capaz de utilizar clases de fecha, hora, manejo de formularios, Jtable, código autogenerado y llenar datos hacia un componente visual.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23" name="object 8">
            <a:extLst>
              <a:ext uri="{FF2B5EF4-FFF2-40B4-BE49-F238E27FC236}">
                <a16:creationId xmlns:a16="http://schemas.microsoft.com/office/drawing/2014/main" id="{318569AF-1326-4DD9-BC87-8DC745FAE42C}"/>
              </a:ext>
            </a:extLst>
          </p:cNvPr>
          <p:cNvSpPr txBox="1"/>
          <p:nvPr/>
        </p:nvSpPr>
        <p:spPr>
          <a:xfrm>
            <a:off x="5638800" y="1765448"/>
            <a:ext cx="6376787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algn="ctr">
              <a:lnSpc>
                <a:spcPct val="100099"/>
              </a:lnSpc>
              <a:spcBef>
                <a:spcPts val="105"/>
              </a:spcBef>
            </a:pPr>
            <a:r>
              <a:rPr lang="es-ES" sz="1400" dirty="0">
                <a:latin typeface="Arial"/>
                <a:cs typeface="Arial"/>
              </a:rPr>
              <a:t>Utiliza diferentes clases en la programación visual, utilizando una base de datos.</a:t>
            </a:r>
            <a:endParaRPr lang="es-ES" sz="6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58458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5809FB44-27B5-DA7B-EDDF-051C3B69B3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990600"/>
            <a:ext cx="11811000" cy="287140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775CE7C5-21F1-B4F6-D41F-458121E33897}"/>
              </a:ext>
            </a:extLst>
          </p:cNvPr>
          <p:cNvSpPr txBox="1"/>
          <p:nvPr/>
        </p:nvSpPr>
        <p:spPr>
          <a:xfrm>
            <a:off x="609600" y="3962400"/>
            <a:ext cx="10896600" cy="27469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s-ES" dirty="0"/>
              <a:t>Se establece la ubicación del formulario para que aparezca centrado en la pantalla.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s-ES" dirty="0"/>
              <a:t>El método setLocation(x, y), se utiliza para establecer la posición de la ventana en las coordenadas (x, y) de la pantalla.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endParaRPr lang="es-ES" sz="1000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s-ES" dirty="0"/>
              <a:t>pantalla.width - vprincipal.width, calcula la diferencia entre el ancho de la pantalla y el ancho del formulario, lo que representa el espacio sobrante en el eje horizontal.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s-ES" dirty="0"/>
              <a:t>(pantalla.width - vprincipal.width) / 2, divide esa diferencia entre 2 para centrar el formulario horizontalmente.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s-ES" dirty="0"/>
              <a:t>pantalla.height - vprincipal.height, calcula la diferencia entre la altura de la pantalla y la altura del formulario, lo que representa el espacio sobrante en el eje vertical.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s-ES" dirty="0"/>
              <a:t>(pantalla.height - vprincipal.height) / 2 divide esa diferencia entre 2 para centrar el formulario verticalmente.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7801830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76321CD7-5517-D70D-AEF9-2CDFB32DF9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036" y="1295400"/>
            <a:ext cx="11903564" cy="50292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C3FBA5E4-5666-CC9D-4FF7-AF46BF2C1E23}"/>
              </a:ext>
            </a:extLst>
          </p:cNvPr>
          <p:cNvSpPr txBox="1"/>
          <p:nvPr/>
        </p:nvSpPr>
        <p:spPr>
          <a:xfrm>
            <a:off x="3810000" y="5867400"/>
            <a:ext cx="762000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dirty="0"/>
              <a:t>En el constructor de la clase, se llama al método: Centrar_Formulario_Boleta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31633013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6BD80188-708D-089F-403B-8610B4BF8F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76200"/>
            <a:ext cx="3669632" cy="1143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5356A208-C2E6-CA63-9B88-330F2A6613D7}"/>
              </a:ext>
            </a:extLst>
          </p:cNvPr>
          <p:cNvSpPr txBox="1"/>
          <p:nvPr/>
        </p:nvSpPr>
        <p:spPr>
          <a:xfrm>
            <a:off x="1752600" y="457200"/>
            <a:ext cx="289560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dirty="0"/>
              <a:t>Clic en el icono: Run Project</a:t>
            </a:r>
            <a:endParaRPr lang="es-PE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A5CF5F8-2624-91E9-456E-67AE0F2EDE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1371601"/>
            <a:ext cx="11887200" cy="5334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816056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343AAD7F-C027-B7FA-DA34-AC5FD3E55421}"/>
              </a:ext>
            </a:extLst>
          </p:cNvPr>
          <p:cNvSpPr/>
          <p:nvPr/>
        </p:nvSpPr>
        <p:spPr>
          <a:xfrm>
            <a:off x="1275813" y="266400"/>
            <a:ext cx="7410987" cy="648000"/>
          </a:xfrm>
          <a:prstGeom prst="roundRect">
            <a:avLst/>
          </a:prstGeom>
          <a:gradFill rotWithShape="1">
            <a:gsLst>
              <a:gs pos="0">
                <a:srgbClr val="4F81BD">
                  <a:shade val="51000"/>
                  <a:satMod val="130000"/>
                </a:srgbClr>
              </a:gs>
              <a:gs pos="80000">
                <a:srgbClr val="4F81BD">
                  <a:shade val="93000"/>
                  <a:satMod val="130000"/>
                </a:srgbClr>
              </a:gs>
              <a:gs pos="100000">
                <a:srgbClr val="4F81BD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glow rad="101600">
              <a:srgbClr val="F79646">
                <a:satMod val="175000"/>
                <a:alpha val="40000"/>
              </a:srgbClr>
            </a:glow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algn="ctr">
              <a:buClrTx/>
            </a:pPr>
            <a:r>
              <a:rPr lang="es-ES" sz="3200" b="1" dirty="0">
                <a:solidFill>
                  <a:prstClr val="white"/>
                </a:solidFill>
                <a:latin typeface="Calibri"/>
              </a:rPr>
              <a:t>IMPRIMIR EL CODIGO AUTOGENERADO</a:t>
            </a:r>
            <a:endParaRPr kumimoji="0" lang="es-PE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BB0EC47-B10D-E04C-2264-ED66606FE8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676400"/>
            <a:ext cx="11887200" cy="419099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0F9C6CD1-219E-D89E-90EB-324BD8094B08}"/>
              </a:ext>
            </a:extLst>
          </p:cNvPr>
          <p:cNvSpPr txBox="1"/>
          <p:nvPr/>
        </p:nvSpPr>
        <p:spPr>
          <a:xfrm>
            <a:off x="1295400" y="5193268"/>
            <a:ext cx="723900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dirty="0"/>
              <a:t>Se implementa un método: MostrarCodigoAutoincrementado, de tipo void. 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20840223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87B80C1F-BE02-0C65-CA95-FFAC790E23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066800"/>
            <a:ext cx="11658600" cy="422289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6F33166C-3845-1542-79F5-71E4654C0FCC}"/>
              </a:ext>
            </a:extLst>
          </p:cNvPr>
          <p:cNvSpPr txBox="1"/>
          <p:nvPr/>
        </p:nvSpPr>
        <p:spPr>
          <a:xfrm>
            <a:off x="1905000" y="4953000"/>
            <a:ext cx="7924800" cy="101566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s-ES" sz="2000" dirty="0"/>
              <a:t>se crea una instancia de la clase: Conexion llamada: objconexion.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s-ES" sz="2000" dirty="0"/>
              <a:t>Esta clase representa una conexión a la base de datos y tiene métodos para establecer la conexión y realizar operaciones en la base de datos.</a:t>
            </a:r>
            <a:endParaRPr lang="es-PE" sz="2000" dirty="0"/>
          </a:p>
        </p:txBody>
      </p:sp>
    </p:spTree>
    <p:extLst>
      <p:ext uri="{BB962C8B-B14F-4D97-AF65-F5344CB8AC3E}">
        <p14:creationId xmlns:p14="http://schemas.microsoft.com/office/powerpoint/2010/main" val="40867370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7568406E-F6C6-108A-6EAD-D60A7D4ED2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990600"/>
            <a:ext cx="9601200" cy="469804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936F7D43-9D04-4616-FCA7-95341A342905}"/>
              </a:ext>
            </a:extLst>
          </p:cNvPr>
          <p:cNvSpPr txBox="1"/>
          <p:nvPr/>
        </p:nvSpPr>
        <p:spPr>
          <a:xfrm>
            <a:off x="381000" y="3496270"/>
            <a:ext cx="838200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dirty="0"/>
              <a:t>Clic en el icono</a:t>
            </a:r>
            <a:endParaRPr lang="es-PE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7081D8ED-37FB-5E78-12AB-C4235739CF0F}"/>
              </a:ext>
            </a:extLst>
          </p:cNvPr>
          <p:cNvSpPr txBox="1"/>
          <p:nvPr/>
        </p:nvSpPr>
        <p:spPr>
          <a:xfrm>
            <a:off x="3048000" y="4953000"/>
            <a:ext cx="259080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dirty="0"/>
              <a:t>Clic en la primera opción</a:t>
            </a:r>
            <a:endParaRPr lang="es-PE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C593C64F-1C34-60BD-660C-0441007DD2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0" y="4876800"/>
            <a:ext cx="5625701" cy="1905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93E4B640-D9F7-79FC-0DD5-E599F1D8B0EF}"/>
              </a:ext>
            </a:extLst>
          </p:cNvPr>
          <p:cNvSpPr txBox="1"/>
          <p:nvPr/>
        </p:nvSpPr>
        <p:spPr>
          <a:xfrm>
            <a:off x="8763000" y="4736068"/>
            <a:ext cx="274320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dirty="0"/>
              <a:t>Clase Conexion, importado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13739050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AAF14C15-7135-C527-F1EF-381DBC80CF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99" y="990600"/>
            <a:ext cx="11209131" cy="44196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427C461A-4206-BA56-9737-D7623876B165}"/>
              </a:ext>
            </a:extLst>
          </p:cNvPr>
          <p:cNvSpPr txBox="1"/>
          <p:nvPr/>
        </p:nvSpPr>
        <p:spPr>
          <a:xfrm>
            <a:off x="1905000" y="5027474"/>
            <a:ext cx="10134600" cy="175432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s-ES" dirty="0"/>
              <a:t>Se llama al método: obtenerCodigoAutoincrementado(), de la clase procesoboleta para obtener el código autoincrementado.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s-ES" dirty="0"/>
              <a:t>Para ello, se le pasa como argumento la conexión a la base de datos obtenida mediante objconexion.ObtenerConexion().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s-ES" dirty="0"/>
              <a:t>El método obtenerCodigoAutoincrementado(), realizará una consulta en la base de datos para obtener el código autoincrementado de la tabla "boleta" y lo devolverá como un String.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14483543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AD45EC52-4669-D42F-A4F7-7F46B62FCC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447800"/>
            <a:ext cx="11582400" cy="409732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843CE191-534F-A48D-05BA-CF451A2F23F9}"/>
              </a:ext>
            </a:extLst>
          </p:cNvPr>
          <p:cNvSpPr txBox="1"/>
          <p:nvPr/>
        </p:nvSpPr>
        <p:spPr>
          <a:xfrm>
            <a:off x="2857500" y="4648200"/>
            <a:ext cx="6477000" cy="138499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/>
            <a:r>
              <a:rPr lang="es-ES" sz="2800" dirty="0"/>
              <a:t>Se verifica si se obtuvo el código autoincrementado correctamente, es decir, si codigoAutoincrementado no es nulo.</a:t>
            </a:r>
            <a:endParaRPr lang="es-PE" sz="2800" dirty="0"/>
          </a:p>
        </p:txBody>
      </p:sp>
    </p:spTree>
    <p:extLst>
      <p:ext uri="{BB962C8B-B14F-4D97-AF65-F5344CB8AC3E}">
        <p14:creationId xmlns:p14="http://schemas.microsoft.com/office/powerpoint/2010/main" val="392741826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916F00D8-0761-9393-6DFE-F3BF9E6710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990600"/>
            <a:ext cx="11734800" cy="392173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EA4AFDEB-38D1-50CD-7093-BA94D3531041}"/>
              </a:ext>
            </a:extLst>
          </p:cNvPr>
          <p:cNvSpPr txBox="1"/>
          <p:nvPr/>
        </p:nvSpPr>
        <p:spPr>
          <a:xfrm>
            <a:off x="1981200" y="4267200"/>
            <a:ext cx="9220200" cy="221599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s-ES" sz="2400" dirty="0"/>
              <a:t>Si se obtuvo el código autoincrementado correctamente, se establece el valor de </a:t>
            </a:r>
            <a:r>
              <a:rPr lang="es-ES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codigoAutoincrementado</a:t>
            </a:r>
            <a:r>
              <a:rPr lang="es-ES" sz="2400" dirty="0"/>
              <a:t> en el cuadro de texto Jtboleta, utilizando el método setText().</a:t>
            </a:r>
          </a:p>
          <a:p>
            <a:pPr marL="342900" indent="-342900" algn="just">
              <a:buFont typeface="Wingdings" panose="05000000000000000000" pitchFamily="2" charset="2"/>
              <a:buChar char="q"/>
            </a:pPr>
            <a:endParaRPr lang="es-ES" sz="1400" dirty="0"/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s-ES" sz="2400" dirty="0"/>
              <a:t>De esta manera, se mostrará el código autoincrementado en el formulario.</a:t>
            </a:r>
            <a:endParaRPr lang="es-PE" sz="2400" dirty="0"/>
          </a:p>
        </p:txBody>
      </p:sp>
    </p:spTree>
    <p:extLst>
      <p:ext uri="{BB962C8B-B14F-4D97-AF65-F5344CB8AC3E}">
        <p14:creationId xmlns:p14="http://schemas.microsoft.com/office/powerpoint/2010/main" val="425976972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BF6A0A95-1D6F-5216-D79F-DB57715A8F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143000"/>
            <a:ext cx="11734800" cy="426864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8D2B575C-AD6E-AA91-364B-8213F777C29E}"/>
              </a:ext>
            </a:extLst>
          </p:cNvPr>
          <p:cNvSpPr txBox="1"/>
          <p:nvPr/>
        </p:nvSpPr>
        <p:spPr>
          <a:xfrm>
            <a:off x="2133600" y="4800600"/>
            <a:ext cx="8610600" cy="15696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/>
            <a:r>
              <a:rPr lang="es-ES" sz="2400" dirty="0"/>
              <a:t> Si no se pudo obtener el código autoincrementado (es nulo), se muestra un mensaje de error utilizando un cuadro de diálogo: </a:t>
            </a:r>
            <a:r>
              <a:rPr lang="es-ES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JOptionPane.showMessageDialog(), </a:t>
            </a:r>
            <a:r>
              <a:rPr lang="es-ES" sz="2400" dirty="0"/>
              <a:t>que indica que ocurrió un error al generar el código autogenerado.</a:t>
            </a:r>
            <a:endParaRPr lang="es-PE" sz="2400" dirty="0"/>
          </a:p>
        </p:txBody>
      </p:sp>
    </p:spTree>
    <p:extLst>
      <p:ext uri="{BB962C8B-B14F-4D97-AF65-F5344CB8AC3E}">
        <p14:creationId xmlns:p14="http://schemas.microsoft.com/office/powerpoint/2010/main" val="36671871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264908" y="388620"/>
            <a:ext cx="4348916" cy="683895"/>
          </a:xfrm>
          <a:custGeom>
            <a:avLst/>
            <a:gdLst/>
            <a:ahLst/>
            <a:cxnLst/>
            <a:rect l="l" t="t" r="r" b="b"/>
            <a:pathLst>
              <a:path w="4368165" h="683894">
                <a:moveTo>
                  <a:pt x="4253611" y="0"/>
                </a:moveTo>
                <a:lnTo>
                  <a:pt x="114046" y="0"/>
                </a:lnTo>
                <a:lnTo>
                  <a:pt x="69596" y="9016"/>
                </a:lnTo>
                <a:lnTo>
                  <a:pt x="33400" y="33400"/>
                </a:lnTo>
                <a:lnTo>
                  <a:pt x="9017" y="69595"/>
                </a:lnTo>
                <a:lnTo>
                  <a:pt x="0" y="114045"/>
                </a:lnTo>
                <a:lnTo>
                  <a:pt x="0" y="569721"/>
                </a:lnTo>
                <a:lnTo>
                  <a:pt x="9017" y="614171"/>
                </a:lnTo>
                <a:lnTo>
                  <a:pt x="33400" y="650366"/>
                </a:lnTo>
                <a:lnTo>
                  <a:pt x="69596" y="674751"/>
                </a:lnTo>
                <a:lnTo>
                  <a:pt x="114046" y="683767"/>
                </a:lnTo>
                <a:lnTo>
                  <a:pt x="4253611" y="683767"/>
                </a:lnTo>
                <a:lnTo>
                  <a:pt x="4298061" y="674751"/>
                </a:lnTo>
                <a:lnTo>
                  <a:pt x="4334256" y="650366"/>
                </a:lnTo>
                <a:lnTo>
                  <a:pt x="4358640" y="614171"/>
                </a:lnTo>
                <a:lnTo>
                  <a:pt x="4367657" y="569721"/>
                </a:lnTo>
                <a:lnTo>
                  <a:pt x="4367657" y="114045"/>
                </a:lnTo>
                <a:lnTo>
                  <a:pt x="4358640" y="69595"/>
                </a:lnTo>
                <a:lnTo>
                  <a:pt x="4334256" y="33400"/>
                </a:lnTo>
                <a:lnTo>
                  <a:pt x="4298061" y="9016"/>
                </a:lnTo>
                <a:lnTo>
                  <a:pt x="4253611" y="0"/>
                </a:lnTo>
                <a:close/>
              </a:path>
            </a:pathLst>
          </a:custGeom>
          <a:solidFill>
            <a:srgbClr val="FAD12C"/>
          </a:solidFill>
        </p:spPr>
        <p:txBody>
          <a:bodyPr wrap="square" lIns="0" tIns="0" rIns="0" bIns="0" rtlCol="0"/>
          <a:lstStyle/>
          <a:p>
            <a:pPr algn="ctr"/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8839200" y="534669"/>
            <a:ext cx="129540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s-PE" sz="2400" b="1" spc="-5" dirty="0">
                <a:solidFill>
                  <a:srgbClr val="1F3861"/>
                </a:solidFill>
                <a:latin typeface="Segoe UI"/>
                <a:cs typeface="Segoe UI"/>
              </a:rPr>
              <a:t>Sesió</a:t>
            </a:r>
            <a:r>
              <a:rPr sz="2400" b="1" spc="-5" dirty="0">
                <a:solidFill>
                  <a:srgbClr val="1F3861"/>
                </a:solidFill>
                <a:latin typeface="Segoe UI"/>
                <a:cs typeface="Segoe UI"/>
              </a:rPr>
              <a:t>n</a:t>
            </a:r>
            <a:r>
              <a:rPr sz="2400" b="1" spc="-180" dirty="0">
                <a:solidFill>
                  <a:srgbClr val="1F3861"/>
                </a:solidFill>
                <a:latin typeface="Segoe UI"/>
                <a:cs typeface="Segoe UI"/>
              </a:rPr>
              <a:t> </a:t>
            </a:r>
            <a:r>
              <a:rPr lang="es-PE" sz="2400" b="1" spc="-180" dirty="0">
                <a:solidFill>
                  <a:srgbClr val="1F3861"/>
                </a:solidFill>
                <a:latin typeface="Segoe UI"/>
                <a:cs typeface="Segoe UI"/>
              </a:rPr>
              <a:t>5</a:t>
            </a:r>
            <a:endParaRPr sz="2400" dirty="0">
              <a:latin typeface="Segoe UI"/>
              <a:cs typeface="Segoe UI"/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2078172E-C2B3-2F2E-287A-FD80FE8FC6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-5499"/>
            <a:ext cx="2667000" cy="6858000"/>
          </a:xfrm>
          <a:prstGeom prst="rect">
            <a:avLst/>
          </a:prstGeom>
        </p:spPr>
      </p:pic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1CF48704-79BE-4A60-29FD-73EA3BB606A4}"/>
              </a:ext>
            </a:extLst>
          </p:cNvPr>
          <p:cNvSpPr/>
          <p:nvPr/>
        </p:nvSpPr>
        <p:spPr>
          <a:xfrm>
            <a:off x="2438400" y="1295400"/>
            <a:ext cx="9023024" cy="648000"/>
          </a:xfrm>
          <a:prstGeom prst="roundRect">
            <a:avLst/>
          </a:prstGeom>
          <a:gradFill rotWithShape="1">
            <a:gsLst>
              <a:gs pos="0">
                <a:srgbClr val="4F81BD">
                  <a:shade val="51000"/>
                  <a:satMod val="130000"/>
                </a:srgbClr>
              </a:gs>
              <a:gs pos="80000">
                <a:srgbClr val="4F81BD">
                  <a:shade val="93000"/>
                  <a:satMod val="130000"/>
                </a:srgbClr>
              </a:gs>
              <a:gs pos="100000">
                <a:srgbClr val="4F81BD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glow rad="101600">
              <a:srgbClr val="F79646">
                <a:satMod val="175000"/>
                <a:alpha val="40000"/>
              </a:srgbClr>
            </a:glow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algn="ctr">
              <a:buClrTx/>
            </a:pPr>
            <a:r>
              <a:rPr lang="es-ES" sz="3200" b="1" dirty="0">
                <a:solidFill>
                  <a:prstClr val="white"/>
                </a:solidFill>
                <a:latin typeface="Calibri"/>
              </a:rPr>
              <a:t>DECLARACION DE VARIABLES Y OBJETOS</a:t>
            </a:r>
            <a:endParaRPr kumimoji="0" lang="es-PE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EE0B59E8-5CFB-0469-0E9E-9DE2C355ED6F}"/>
              </a:ext>
            </a:extLst>
          </p:cNvPr>
          <p:cNvSpPr/>
          <p:nvPr/>
        </p:nvSpPr>
        <p:spPr>
          <a:xfrm>
            <a:off x="2438400" y="1981200"/>
            <a:ext cx="9023024" cy="648000"/>
          </a:xfrm>
          <a:prstGeom prst="roundRect">
            <a:avLst/>
          </a:prstGeom>
          <a:gradFill rotWithShape="1">
            <a:gsLst>
              <a:gs pos="0">
                <a:srgbClr val="4F81BD">
                  <a:shade val="51000"/>
                  <a:satMod val="130000"/>
                </a:srgbClr>
              </a:gs>
              <a:gs pos="80000">
                <a:srgbClr val="4F81BD">
                  <a:shade val="93000"/>
                  <a:satMod val="130000"/>
                </a:srgbClr>
              </a:gs>
              <a:gs pos="100000">
                <a:srgbClr val="4F81BD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glow rad="101600">
              <a:srgbClr val="F79646">
                <a:satMod val="175000"/>
                <a:alpha val="40000"/>
              </a:srgbClr>
            </a:glow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algn="ctr">
              <a:buClrTx/>
            </a:pPr>
            <a:r>
              <a:rPr kumimoji="0" lang="es-E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IMPRIMIR FECHA Y </a:t>
            </a:r>
            <a:r>
              <a:rPr lang="es-ES" sz="3200" b="1" dirty="0">
                <a:solidFill>
                  <a:prstClr val="white"/>
                </a:solidFill>
                <a:latin typeface="Calibri"/>
              </a:rPr>
              <a:t>HORA</a:t>
            </a:r>
            <a:endParaRPr kumimoji="0" lang="es-PE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D0D96910-652B-82B1-98C6-766C24F6E857}"/>
              </a:ext>
            </a:extLst>
          </p:cNvPr>
          <p:cNvSpPr/>
          <p:nvPr/>
        </p:nvSpPr>
        <p:spPr>
          <a:xfrm>
            <a:off x="2438400" y="2667000"/>
            <a:ext cx="9023024" cy="648000"/>
          </a:xfrm>
          <a:prstGeom prst="roundRect">
            <a:avLst/>
          </a:prstGeom>
          <a:gradFill rotWithShape="1">
            <a:gsLst>
              <a:gs pos="0">
                <a:srgbClr val="4F81BD">
                  <a:shade val="51000"/>
                  <a:satMod val="130000"/>
                </a:srgbClr>
              </a:gs>
              <a:gs pos="80000">
                <a:srgbClr val="4F81BD">
                  <a:shade val="93000"/>
                  <a:satMod val="130000"/>
                </a:srgbClr>
              </a:gs>
              <a:gs pos="100000">
                <a:srgbClr val="4F81BD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glow rad="101600">
              <a:srgbClr val="F79646">
                <a:satMod val="175000"/>
                <a:alpha val="40000"/>
              </a:srgbClr>
            </a:glow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algn="ctr">
              <a:buClrTx/>
            </a:pPr>
            <a:r>
              <a:rPr kumimoji="0" lang="es-E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COLUMNAS A UN JTABLE</a:t>
            </a:r>
            <a:endParaRPr kumimoji="0" lang="es-PE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7FEBE199-447E-57D6-3B29-D78826D6373D}"/>
              </a:ext>
            </a:extLst>
          </p:cNvPr>
          <p:cNvSpPr/>
          <p:nvPr/>
        </p:nvSpPr>
        <p:spPr>
          <a:xfrm>
            <a:off x="2438400" y="3352800"/>
            <a:ext cx="9023024" cy="648000"/>
          </a:xfrm>
          <a:prstGeom prst="roundRect">
            <a:avLst/>
          </a:prstGeom>
          <a:gradFill rotWithShape="1">
            <a:gsLst>
              <a:gs pos="0">
                <a:srgbClr val="4F81BD">
                  <a:shade val="51000"/>
                  <a:satMod val="130000"/>
                </a:srgbClr>
              </a:gs>
              <a:gs pos="80000">
                <a:srgbClr val="4F81BD">
                  <a:shade val="93000"/>
                  <a:satMod val="130000"/>
                </a:srgbClr>
              </a:gs>
              <a:gs pos="100000">
                <a:srgbClr val="4F81BD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glow rad="101600">
              <a:srgbClr val="F79646">
                <a:satMod val="175000"/>
                <a:alpha val="40000"/>
              </a:srgbClr>
            </a:glow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algn="ctr">
              <a:buClrTx/>
            </a:pPr>
            <a:r>
              <a:rPr kumimoji="0" lang="es-E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CENTRAR UN FORMULARIO</a:t>
            </a:r>
            <a:endParaRPr kumimoji="0" lang="es-PE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Rectángulo: esquinas redondeadas 11">
            <a:extLst>
              <a:ext uri="{FF2B5EF4-FFF2-40B4-BE49-F238E27FC236}">
                <a16:creationId xmlns:a16="http://schemas.microsoft.com/office/drawing/2014/main" id="{D316DFAB-1625-BDAF-5237-8FD61551FB43}"/>
              </a:ext>
            </a:extLst>
          </p:cNvPr>
          <p:cNvSpPr/>
          <p:nvPr/>
        </p:nvSpPr>
        <p:spPr>
          <a:xfrm>
            <a:off x="2438400" y="4038600"/>
            <a:ext cx="9023024" cy="648000"/>
          </a:xfrm>
          <a:prstGeom prst="roundRect">
            <a:avLst/>
          </a:prstGeom>
          <a:gradFill rotWithShape="1">
            <a:gsLst>
              <a:gs pos="0">
                <a:srgbClr val="4F81BD">
                  <a:shade val="51000"/>
                  <a:satMod val="130000"/>
                </a:srgbClr>
              </a:gs>
              <a:gs pos="80000">
                <a:srgbClr val="4F81BD">
                  <a:shade val="93000"/>
                  <a:satMod val="130000"/>
                </a:srgbClr>
              </a:gs>
              <a:gs pos="100000">
                <a:srgbClr val="4F81BD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glow rad="101600">
              <a:srgbClr val="F79646">
                <a:satMod val="175000"/>
                <a:alpha val="40000"/>
              </a:srgbClr>
            </a:glow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algn="ctr">
              <a:buClrTx/>
            </a:pPr>
            <a:r>
              <a:rPr lang="es-ES" sz="3200" b="1" dirty="0">
                <a:solidFill>
                  <a:prstClr val="white"/>
                </a:solidFill>
                <a:latin typeface="Calibri"/>
              </a:rPr>
              <a:t>IMPRIMIR EL CODIGO AUTOGENERADO</a:t>
            </a:r>
            <a:endParaRPr kumimoji="0" lang="es-PE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Rectángulo: esquinas redondeadas 12">
            <a:extLst>
              <a:ext uri="{FF2B5EF4-FFF2-40B4-BE49-F238E27FC236}">
                <a16:creationId xmlns:a16="http://schemas.microsoft.com/office/drawing/2014/main" id="{598FD6E4-3BFA-F1F1-5846-4CF38E3B42F5}"/>
              </a:ext>
            </a:extLst>
          </p:cNvPr>
          <p:cNvSpPr/>
          <p:nvPr/>
        </p:nvSpPr>
        <p:spPr>
          <a:xfrm>
            <a:off x="2438400" y="4724400"/>
            <a:ext cx="9023024" cy="648000"/>
          </a:xfrm>
          <a:prstGeom prst="roundRect">
            <a:avLst/>
          </a:prstGeom>
          <a:gradFill rotWithShape="1">
            <a:gsLst>
              <a:gs pos="0">
                <a:srgbClr val="4F81BD">
                  <a:shade val="51000"/>
                  <a:satMod val="130000"/>
                </a:srgbClr>
              </a:gs>
              <a:gs pos="80000">
                <a:srgbClr val="4F81BD">
                  <a:shade val="93000"/>
                  <a:satMod val="130000"/>
                </a:srgbClr>
              </a:gs>
              <a:gs pos="100000">
                <a:srgbClr val="4F81BD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glow rad="101600">
              <a:srgbClr val="F79646">
                <a:satMod val="175000"/>
                <a:alpha val="40000"/>
              </a:srgbClr>
            </a:glow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algn="ctr">
              <a:buClrTx/>
            </a:pPr>
            <a:r>
              <a:rPr kumimoji="0" lang="es-E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LLENAR DE DATOS A UN JCOMBOBOX</a:t>
            </a:r>
            <a:endParaRPr kumimoji="0" lang="es-PE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14014A0B-A00A-7C72-D47C-302AB59ED5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990600"/>
            <a:ext cx="11201400" cy="4191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D3F8645E-10BD-6DCA-9E7F-89DACF7F7E93}"/>
              </a:ext>
            </a:extLst>
          </p:cNvPr>
          <p:cNvSpPr txBox="1"/>
          <p:nvPr/>
        </p:nvSpPr>
        <p:spPr>
          <a:xfrm>
            <a:off x="304800" y="3343870"/>
            <a:ext cx="838200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dirty="0"/>
              <a:t>Clic en el icono</a:t>
            </a:r>
            <a:endParaRPr lang="es-PE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F0CEE945-FA2A-0ABE-260E-8915C53F7377}"/>
              </a:ext>
            </a:extLst>
          </p:cNvPr>
          <p:cNvSpPr txBox="1"/>
          <p:nvPr/>
        </p:nvSpPr>
        <p:spPr>
          <a:xfrm>
            <a:off x="1219200" y="4419600"/>
            <a:ext cx="259080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dirty="0"/>
              <a:t>Clic en la primera opción</a:t>
            </a:r>
            <a:endParaRPr lang="es-PE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38C4A9EE-4AF1-443A-4035-6489278FF6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800" y="4632329"/>
            <a:ext cx="5587014" cy="208957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D7CF3C7A-443E-2E0D-11DB-3D8C683C0222}"/>
              </a:ext>
            </a:extLst>
          </p:cNvPr>
          <p:cNvSpPr txBox="1"/>
          <p:nvPr/>
        </p:nvSpPr>
        <p:spPr>
          <a:xfrm>
            <a:off x="3886200" y="6248400"/>
            <a:ext cx="304800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dirty="0"/>
              <a:t>Clase JOptionPane, importado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120228962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F32A7421-DDA7-6103-133C-FB828D0301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201816"/>
            <a:ext cx="11811000" cy="489418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5E49467E-A915-E1BC-9B87-7920109A1C44}"/>
              </a:ext>
            </a:extLst>
          </p:cNvPr>
          <p:cNvSpPr txBox="1"/>
          <p:nvPr/>
        </p:nvSpPr>
        <p:spPr>
          <a:xfrm>
            <a:off x="1447800" y="5791200"/>
            <a:ext cx="815340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dirty="0"/>
              <a:t>En el constructor de la clase, se llama al método: MostrarCodigoAutoincrementado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9426038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07AF0426-5580-E3E0-F4AC-4899C51D79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76200"/>
            <a:ext cx="3669632" cy="1143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648178FD-3CEB-57E1-2A4C-A3764FDF8FCA}"/>
              </a:ext>
            </a:extLst>
          </p:cNvPr>
          <p:cNvSpPr txBox="1"/>
          <p:nvPr/>
        </p:nvSpPr>
        <p:spPr>
          <a:xfrm>
            <a:off x="1828800" y="457200"/>
            <a:ext cx="289560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dirty="0"/>
              <a:t>Clic en el icono: Run Project</a:t>
            </a:r>
            <a:endParaRPr lang="es-PE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C715D7D-2034-38CB-99A2-F2033AE0A3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1800" y="1329778"/>
            <a:ext cx="7467602" cy="537582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1809056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CB836CDC-EA6D-AC9A-252B-25987E66C5B0}"/>
              </a:ext>
            </a:extLst>
          </p:cNvPr>
          <p:cNvSpPr/>
          <p:nvPr/>
        </p:nvSpPr>
        <p:spPr>
          <a:xfrm>
            <a:off x="1733013" y="266400"/>
            <a:ext cx="6725187" cy="648000"/>
          </a:xfrm>
          <a:prstGeom prst="roundRect">
            <a:avLst/>
          </a:prstGeom>
          <a:gradFill rotWithShape="1">
            <a:gsLst>
              <a:gs pos="0">
                <a:srgbClr val="4F81BD">
                  <a:shade val="51000"/>
                  <a:satMod val="130000"/>
                </a:srgbClr>
              </a:gs>
              <a:gs pos="80000">
                <a:srgbClr val="4F81BD">
                  <a:shade val="93000"/>
                  <a:satMod val="130000"/>
                </a:srgbClr>
              </a:gs>
              <a:gs pos="100000">
                <a:srgbClr val="4F81BD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glow rad="101600">
              <a:srgbClr val="F79646">
                <a:satMod val="175000"/>
                <a:alpha val="40000"/>
              </a:srgbClr>
            </a:glow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algn="ctr">
              <a:buClrTx/>
            </a:pPr>
            <a:r>
              <a:rPr kumimoji="0" lang="es-E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LLENAR DE DATOS A UN JCOMBOBOX</a:t>
            </a:r>
            <a:endParaRPr kumimoji="0" lang="es-PE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07082A35-BAFF-7D98-651D-B36C6D3EF3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676400"/>
            <a:ext cx="11734800" cy="42672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60615CBE-AEE6-E816-925E-21834BC3644F}"/>
              </a:ext>
            </a:extLst>
          </p:cNvPr>
          <p:cNvSpPr txBox="1"/>
          <p:nvPr/>
        </p:nvSpPr>
        <p:spPr>
          <a:xfrm>
            <a:off x="1295400" y="5181600"/>
            <a:ext cx="617220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dirty="0"/>
              <a:t>Se implementa un método: Llenar_Datos_Alumno, de tipo void. 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90341913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EF8AA9EC-D7CC-06BC-3942-F222C05521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1156588"/>
            <a:ext cx="8763000" cy="19812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2F619621-66E9-6125-DE43-45FE4FF9A8F1}"/>
              </a:ext>
            </a:extLst>
          </p:cNvPr>
          <p:cNvSpPr txBox="1"/>
          <p:nvPr/>
        </p:nvSpPr>
        <p:spPr>
          <a:xfrm>
            <a:off x="3352800" y="2680588"/>
            <a:ext cx="7924800" cy="12003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s-ES" dirty="0"/>
              <a:t>Se eliminan todos los elementos existentes en el cuadro de lista desplegable Jcbnombres, por medio del método: removeAllItems().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s-ES" dirty="0"/>
              <a:t>Esto se hace para asegurar que no haya elementos duplicados o restos de datos anteriores antes de llenar la lista con nuevos datos.</a:t>
            </a:r>
            <a:endParaRPr lang="es-PE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D6A82822-B105-216F-02D8-74834335FC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4280788"/>
            <a:ext cx="9391650" cy="21240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6036E76E-B571-4271-6766-82C02AF0851D}"/>
              </a:ext>
            </a:extLst>
          </p:cNvPr>
          <p:cNvSpPr txBox="1"/>
          <p:nvPr/>
        </p:nvSpPr>
        <p:spPr>
          <a:xfrm>
            <a:off x="4355977" y="6107668"/>
            <a:ext cx="449506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dirty="0"/>
              <a:t>Se crea una instancia de la clase ClaseAlumno.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164117186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DBFCF9BF-B36B-9C0A-CD9C-124DE868B2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497" y="990600"/>
            <a:ext cx="11887200" cy="44196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380D8997-F16E-239F-1FEC-ED6E1799E62A}"/>
              </a:ext>
            </a:extLst>
          </p:cNvPr>
          <p:cNvSpPr txBox="1"/>
          <p:nvPr/>
        </p:nvSpPr>
        <p:spPr>
          <a:xfrm>
            <a:off x="457200" y="2505670"/>
            <a:ext cx="838200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dirty="0"/>
              <a:t>Clic en el icono</a:t>
            </a:r>
            <a:endParaRPr lang="es-PE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C137A19E-BBA8-2F6A-8D32-E6F753764311}"/>
              </a:ext>
            </a:extLst>
          </p:cNvPr>
          <p:cNvSpPr txBox="1"/>
          <p:nvPr/>
        </p:nvSpPr>
        <p:spPr>
          <a:xfrm>
            <a:off x="6981419" y="3886200"/>
            <a:ext cx="259080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dirty="0"/>
              <a:t>Clic en la primera opción</a:t>
            </a:r>
            <a:endParaRPr lang="es-PE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941650DA-8D5A-EBEA-0C76-D77572F4EB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7097" y="4374470"/>
            <a:ext cx="5932503" cy="239463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BDA37B62-C271-AF81-6947-61F35E68D0EF}"/>
              </a:ext>
            </a:extLst>
          </p:cNvPr>
          <p:cNvSpPr txBox="1"/>
          <p:nvPr/>
        </p:nvSpPr>
        <p:spPr>
          <a:xfrm>
            <a:off x="3505200" y="5029200"/>
            <a:ext cx="320040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dirty="0"/>
              <a:t>Clase: ClaseAlumno, importado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259933679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70208A90-B666-33C8-484E-6E1BB0B418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" y="1509356"/>
            <a:ext cx="11811000" cy="36576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D5DE6205-068A-ED0F-90D6-0077B7DB0BF3}"/>
              </a:ext>
            </a:extLst>
          </p:cNvPr>
          <p:cNvSpPr txBox="1"/>
          <p:nvPr/>
        </p:nvSpPr>
        <p:spPr>
          <a:xfrm>
            <a:off x="2057400" y="4680228"/>
            <a:ext cx="8153400" cy="141577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s-ES" dirty="0"/>
              <a:t>Se llama al método: </a:t>
            </a:r>
            <a:r>
              <a:rPr lang="es-E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ObtenerAlumno()</a:t>
            </a:r>
            <a:r>
              <a:rPr lang="es-ES" dirty="0"/>
              <a:t>, de la clase ClaseAlumno, que devuelve una lista de objetos: </a:t>
            </a:r>
            <a:r>
              <a:rPr lang="es-E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EntidadDatosAlumno</a:t>
            </a:r>
            <a:r>
              <a:rPr lang="es-ES" dirty="0"/>
              <a:t>.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endParaRPr lang="es-ES" sz="1200" dirty="0"/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s-ES" dirty="0"/>
              <a:t>Esta lista contiene datos de los alumnos que se utilizarán para llenar el cuadro de lista desplegable (JComboBox).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402210436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EAE56772-30CB-D37F-8608-6DB1BE8C4F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993231"/>
            <a:ext cx="11811000" cy="319776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38DC6679-115D-71F6-D006-3944529C82ED}"/>
              </a:ext>
            </a:extLst>
          </p:cNvPr>
          <p:cNvSpPr txBox="1"/>
          <p:nvPr/>
        </p:nvSpPr>
        <p:spPr>
          <a:xfrm>
            <a:off x="228600" y="1600200"/>
            <a:ext cx="838200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dirty="0"/>
              <a:t>Clic en el icono</a:t>
            </a:r>
            <a:endParaRPr lang="es-PE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66AC91D2-10CE-BAC5-C537-3DB8FCA28087}"/>
              </a:ext>
            </a:extLst>
          </p:cNvPr>
          <p:cNvSpPr txBox="1"/>
          <p:nvPr/>
        </p:nvSpPr>
        <p:spPr>
          <a:xfrm>
            <a:off x="2895600" y="3048000"/>
            <a:ext cx="259080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dirty="0"/>
              <a:t>Clic en la primera opción</a:t>
            </a:r>
            <a:endParaRPr lang="es-PE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F2FA677C-AD88-BEA5-E631-52722D2770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0600" y="4040548"/>
            <a:ext cx="7162800" cy="274125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34E53675-9AC0-13DC-2D88-005F6714653F}"/>
              </a:ext>
            </a:extLst>
          </p:cNvPr>
          <p:cNvSpPr txBox="1"/>
          <p:nvPr/>
        </p:nvSpPr>
        <p:spPr>
          <a:xfrm>
            <a:off x="1524000" y="4724400"/>
            <a:ext cx="388620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dirty="0"/>
              <a:t>Clase EntidadDatosAlumno, importado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369772435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5A90C8DC-F55D-D07A-66F0-F1509F7D53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990600"/>
            <a:ext cx="11963400" cy="3048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9BE9CF11-0DCA-1B43-D0E0-46CEDE381D54}"/>
              </a:ext>
            </a:extLst>
          </p:cNvPr>
          <p:cNvSpPr txBox="1"/>
          <p:nvPr/>
        </p:nvSpPr>
        <p:spPr>
          <a:xfrm>
            <a:off x="228600" y="1905000"/>
            <a:ext cx="838200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dirty="0"/>
              <a:t>Clic en el icono</a:t>
            </a:r>
            <a:endParaRPr lang="es-PE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FBDD744E-F9D2-7925-7BC9-4F6447983B4D}"/>
              </a:ext>
            </a:extLst>
          </p:cNvPr>
          <p:cNvSpPr txBox="1"/>
          <p:nvPr/>
        </p:nvSpPr>
        <p:spPr>
          <a:xfrm>
            <a:off x="838200" y="3364468"/>
            <a:ext cx="259080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dirty="0"/>
              <a:t>Clic en la primera opción</a:t>
            </a:r>
            <a:endParaRPr lang="es-PE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DF430D24-57CF-F88A-14DA-10F54F0BE8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0600" y="3797827"/>
            <a:ext cx="7239000" cy="298397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DBCDCE23-FEEC-4E57-7393-BCD70B9227E7}"/>
              </a:ext>
            </a:extLst>
          </p:cNvPr>
          <p:cNvSpPr txBox="1"/>
          <p:nvPr/>
        </p:nvSpPr>
        <p:spPr>
          <a:xfrm>
            <a:off x="2667000" y="6052753"/>
            <a:ext cx="274320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dirty="0"/>
              <a:t>Clase ArrayList, importado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55494401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1038B86B-385E-7757-FB39-5AD5835479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371600"/>
            <a:ext cx="11887200" cy="44958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7FBA54AB-A1B2-0649-4E69-93C3CE9AB2F6}"/>
              </a:ext>
            </a:extLst>
          </p:cNvPr>
          <p:cNvSpPr txBox="1"/>
          <p:nvPr/>
        </p:nvSpPr>
        <p:spPr>
          <a:xfrm>
            <a:off x="2210540" y="4572000"/>
            <a:ext cx="693346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dirty="0"/>
              <a:t>Se inicia un bucle for, que recorre cada elemento de la lista de alumnos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39290439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CD4ADB4E-7D25-111F-F570-97B6D8221501}"/>
              </a:ext>
            </a:extLst>
          </p:cNvPr>
          <p:cNvSpPr/>
          <p:nvPr/>
        </p:nvSpPr>
        <p:spPr>
          <a:xfrm>
            <a:off x="974888" y="304800"/>
            <a:ext cx="7803824" cy="648000"/>
          </a:xfrm>
          <a:prstGeom prst="roundRect">
            <a:avLst/>
          </a:prstGeom>
          <a:gradFill rotWithShape="1">
            <a:gsLst>
              <a:gs pos="0">
                <a:srgbClr val="4F81BD">
                  <a:shade val="51000"/>
                  <a:satMod val="130000"/>
                </a:srgbClr>
              </a:gs>
              <a:gs pos="80000">
                <a:srgbClr val="4F81BD">
                  <a:shade val="93000"/>
                  <a:satMod val="130000"/>
                </a:srgbClr>
              </a:gs>
              <a:gs pos="100000">
                <a:srgbClr val="4F81BD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glow rad="101600">
              <a:srgbClr val="F79646">
                <a:satMod val="175000"/>
                <a:alpha val="40000"/>
              </a:srgbClr>
            </a:glow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algn="ctr">
              <a:buClrTx/>
            </a:pPr>
            <a:r>
              <a:rPr lang="es-ES" sz="3200" b="1" dirty="0">
                <a:solidFill>
                  <a:prstClr val="white"/>
                </a:solidFill>
                <a:latin typeface="Calibri"/>
              </a:rPr>
              <a:t>DECLARACION DE VARIABLES Y OBJETOS</a:t>
            </a:r>
            <a:endParaRPr kumimoji="0" lang="es-PE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9BACE83-3D46-A51E-F0CB-3783350F73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1066799"/>
            <a:ext cx="8991600" cy="568390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EBBC1EA2-337D-208D-9354-9774BE1C5230}"/>
              </a:ext>
            </a:extLst>
          </p:cNvPr>
          <p:cNvSpPr txBox="1"/>
          <p:nvPr/>
        </p:nvSpPr>
        <p:spPr>
          <a:xfrm>
            <a:off x="685800" y="1411069"/>
            <a:ext cx="1524000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dirty="0"/>
              <a:t>Clic en la ficha: Source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388841629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15D45B94-13F7-092B-5B4F-9AACEA3569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990600"/>
            <a:ext cx="11811000" cy="43434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5E0FE166-65FB-EBB4-CDF8-75AE67EC5C70}"/>
              </a:ext>
            </a:extLst>
          </p:cNvPr>
          <p:cNvSpPr txBox="1"/>
          <p:nvPr/>
        </p:nvSpPr>
        <p:spPr>
          <a:xfrm>
            <a:off x="2057400" y="4598075"/>
            <a:ext cx="9753600" cy="20313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s-ES" dirty="0"/>
              <a:t>Dentro del bucle, se agrega cada elemento de la lista al cuadro de lista desplegable </a:t>
            </a:r>
            <a:r>
              <a:rPr lang="es-E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Jcbcnombres</a:t>
            </a:r>
            <a:r>
              <a:rPr lang="es-ES" dirty="0"/>
              <a:t>.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endParaRPr lang="es-ES" dirty="0"/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s-ES" dirty="0"/>
              <a:t>Para cada elemento, se crea un nuevo objeto de la clase: </a:t>
            </a:r>
            <a:r>
              <a:rPr lang="es-E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EntidadDatosAlumno,</a:t>
            </a:r>
            <a:r>
              <a:rPr lang="es-ES" dirty="0"/>
              <a:t> utilizando los datos obtenidos del objeto: </a:t>
            </a:r>
            <a:r>
              <a:rPr lang="es-E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lista_alumno</a:t>
            </a:r>
            <a:r>
              <a:rPr lang="es-ES" dirty="0"/>
              <a:t>, que contiene el código y los datos del alumno.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endParaRPr lang="es-ES" dirty="0"/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s-ES" dirty="0"/>
              <a:t>Luego, se agrega este objeto como un elemento del cuadro de lista desplegable, utilizando el método </a:t>
            </a:r>
            <a:r>
              <a:rPr lang="es-E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addItem()</a:t>
            </a:r>
            <a:r>
              <a:rPr lang="es-ES" dirty="0"/>
              <a:t>.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69028048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72339748-869C-E190-2BDF-BCA5A79302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990600"/>
            <a:ext cx="11570444" cy="5715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3D5B1299-E271-6191-B3E4-85050AE06902}"/>
              </a:ext>
            </a:extLst>
          </p:cNvPr>
          <p:cNvSpPr txBox="1"/>
          <p:nvPr/>
        </p:nvSpPr>
        <p:spPr>
          <a:xfrm>
            <a:off x="1600200" y="1230868"/>
            <a:ext cx="236220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dirty="0"/>
              <a:t>Clic en la ficha: Design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57720149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B5BFC8EE-7BAA-2F78-7EB2-4748EB904E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965914"/>
            <a:ext cx="8077200" cy="581588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3EC27AD3-0480-B95A-D94C-0AAE749A281E}"/>
              </a:ext>
            </a:extLst>
          </p:cNvPr>
          <p:cNvSpPr txBox="1"/>
          <p:nvPr/>
        </p:nvSpPr>
        <p:spPr>
          <a:xfrm>
            <a:off x="3429000" y="2935069"/>
            <a:ext cx="1905000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dirty="0"/>
              <a:t>Clic derecho en el JComboBox</a:t>
            </a:r>
            <a:endParaRPr lang="es-PE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65E91BDA-76B6-6F5B-753B-05AB57235414}"/>
              </a:ext>
            </a:extLst>
          </p:cNvPr>
          <p:cNvSpPr txBox="1"/>
          <p:nvPr/>
        </p:nvSpPr>
        <p:spPr>
          <a:xfrm>
            <a:off x="7010400" y="6183868"/>
            <a:ext cx="2889682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dirty="0"/>
              <a:t>Clic en la opción: Properties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337754493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616F87D8-9E47-AED8-6F92-BEED754975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7401" y="76200"/>
            <a:ext cx="5373303" cy="66294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2277F618-9F48-23EA-4D87-1457834586FF}"/>
              </a:ext>
            </a:extLst>
          </p:cNvPr>
          <p:cNvSpPr txBox="1"/>
          <p:nvPr/>
        </p:nvSpPr>
        <p:spPr>
          <a:xfrm>
            <a:off x="3582002" y="381000"/>
            <a:ext cx="236220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dirty="0"/>
              <a:t>Clic en la opción: Code</a:t>
            </a:r>
            <a:endParaRPr lang="es-PE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430B5749-96A6-8599-1C4C-A12D1F5A0C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3802" y="971550"/>
            <a:ext cx="4647598" cy="57340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32E11317-F90B-3D84-FFCE-03EBD1A598C7}"/>
              </a:ext>
            </a:extLst>
          </p:cNvPr>
          <p:cNvSpPr txBox="1"/>
          <p:nvPr/>
        </p:nvSpPr>
        <p:spPr>
          <a:xfrm>
            <a:off x="6706202" y="2477869"/>
            <a:ext cx="4114800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dirty="0"/>
              <a:t>En la propiedad: Type Parameters, digitar:</a:t>
            </a:r>
          </a:p>
          <a:p>
            <a:pPr algn="ctr"/>
            <a:r>
              <a:rPr lang="es-ES" dirty="0"/>
              <a:t>&lt;EntidadDatosAlumno&gt;</a:t>
            </a:r>
            <a:endParaRPr lang="es-PE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0F6DDB4A-2A4B-D3D2-5AB3-235C1E21454F}"/>
              </a:ext>
            </a:extLst>
          </p:cNvPr>
          <p:cNvSpPr txBox="1"/>
          <p:nvPr/>
        </p:nvSpPr>
        <p:spPr>
          <a:xfrm>
            <a:off x="7924800" y="5955268"/>
            <a:ext cx="2325302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dirty="0"/>
              <a:t>Clic en el botón: Close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161810496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FF8B06AC-A30A-9F04-3618-2B8F74414C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769616"/>
            <a:ext cx="11811000" cy="356438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02FE2617-0AC5-A327-016F-FD1A40498931}"/>
              </a:ext>
            </a:extLst>
          </p:cNvPr>
          <p:cNvSpPr txBox="1"/>
          <p:nvPr/>
        </p:nvSpPr>
        <p:spPr>
          <a:xfrm>
            <a:off x="533400" y="1916668"/>
            <a:ext cx="236220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dirty="0"/>
              <a:t>Clic en la ficha: Source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251106852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3237803D-0986-4C0F-E676-9923C6F404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990600"/>
            <a:ext cx="9564831" cy="56388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C966A712-9E8C-4808-81EB-FAA04173F284}"/>
              </a:ext>
            </a:extLst>
          </p:cNvPr>
          <p:cNvSpPr txBox="1"/>
          <p:nvPr/>
        </p:nvSpPr>
        <p:spPr>
          <a:xfrm>
            <a:off x="3048000" y="6260068"/>
            <a:ext cx="708660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dirty="0"/>
              <a:t>En el constructor de la clase, se llama al método: Llenar_Datos_Alumno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291416410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D9C3BC14-3C0B-AD3A-D7DD-0D34C0159C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76200"/>
            <a:ext cx="3669632" cy="1143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B27CA016-DC5A-B86A-1DD0-10F62FAEFAE0}"/>
              </a:ext>
            </a:extLst>
          </p:cNvPr>
          <p:cNvSpPr txBox="1"/>
          <p:nvPr/>
        </p:nvSpPr>
        <p:spPr>
          <a:xfrm>
            <a:off x="1752600" y="457200"/>
            <a:ext cx="289560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dirty="0"/>
              <a:t>Clic en el icono: Run Project</a:t>
            </a:r>
            <a:endParaRPr lang="es-PE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2F7927B-40E7-6D7A-1E1B-037716BD41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1800" y="1324457"/>
            <a:ext cx="7467600" cy="538114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39B174EE-B02E-4057-7C6F-FFBE2481E199}"/>
              </a:ext>
            </a:extLst>
          </p:cNvPr>
          <p:cNvSpPr txBox="1"/>
          <p:nvPr/>
        </p:nvSpPr>
        <p:spPr>
          <a:xfrm>
            <a:off x="1676400" y="2667000"/>
            <a:ext cx="335280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dirty="0"/>
              <a:t>Se listan los datos de los alumnos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65306215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05200" y="2667000"/>
            <a:ext cx="4967859" cy="1513876"/>
          </a:xfrm>
          <a:prstGeom prst="rect">
            <a:avLst/>
          </a:prstGeom>
        </p:spPr>
        <p:txBody>
          <a:bodyPr vert="horz" wrap="square" lIns="0" tIns="178435" rIns="0" bIns="0" rtlCol="0">
            <a:spAutoFit/>
          </a:bodyPr>
          <a:lstStyle/>
          <a:p>
            <a:pPr marL="12700" marR="5080" algn="ctr">
              <a:lnSpc>
                <a:spcPts val="10370"/>
              </a:lnSpc>
              <a:spcBef>
                <a:spcPts val="1405"/>
              </a:spcBef>
            </a:pPr>
            <a:r>
              <a:rPr sz="8000" dirty="0">
                <a:solidFill>
                  <a:srgbClr val="001F5F"/>
                </a:solidFill>
              </a:rPr>
              <a:t>CIERRE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3" name="Marcador de contenido 2"/>
          <p:cNvSpPr>
            <a:spLocks noGrp="1"/>
          </p:cNvSpPr>
          <p:nvPr>
            <p:ph idx="4294967295"/>
          </p:nvPr>
        </p:nvSpPr>
        <p:spPr>
          <a:xfrm>
            <a:off x="838200" y="1524000"/>
            <a:ext cx="10668000" cy="4431983"/>
          </a:xfrm>
        </p:spPr>
        <p:txBody>
          <a:bodyPr/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ES" altLang="es-ES" sz="3200" kern="1200" spc="-20" dirty="0">
                <a:solidFill>
                  <a:srgbClr val="2C5294"/>
                </a:solidFill>
                <a:latin typeface="Segoe UI"/>
                <a:cs typeface="Segoe UI"/>
              </a:rPr>
              <a:t>¿Qué  aprendí en esta sesión de aprendizaje?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s-ES" altLang="es-ES" sz="3200" kern="1200" spc="-20" dirty="0">
              <a:solidFill>
                <a:srgbClr val="2C5294"/>
              </a:solidFill>
              <a:latin typeface="Segoe UI"/>
              <a:cs typeface="Segoe UI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ES" altLang="es-ES" sz="3200" kern="1200" spc="-20" dirty="0">
                <a:solidFill>
                  <a:srgbClr val="2C5294"/>
                </a:solidFill>
                <a:latin typeface="Segoe UI"/>
                <a:cs typeface="Segoe UI"/>
              </a:rPr>
              <a:t>¿Cuáles son las clases de fechas, horas, formularios, código autogenerado y llenar de datos a un JComboBox?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s-ES" altLang="es-ES" sz="3200" kern="1200" spc="-20" dirty="0">
              <a:solidFill>
                <a:srgbClr val="2C5294"/>
              </a:solidFill>
              <a:latin typeface="Segoe UI"/>
              <a:cs typeface="Segoe UI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ES" altLang="es-ES" sz="3200" kern="1200" spc="-20" dirty="0">
                <a:solidFill>
                  <a:srgbClr val="2C5294"/>
                </a:solidFill>
                <a:latin typeface="Segoe UI"/>
                <a:cs typeface="Segoe UI"/>
              </a:rPr>
              <a:t>¿Cuál es el proceso para codificar las fechas, horas, formularios, código autogenerado y llenar de datos a un JComboBox?</a:t>
            </a:r>
          </a:p>
          <a:p>
            <a:pPr algn="just"/>
            <a:endParaRPr lang="es-ES" altLang="es-ES" sz="3200" kern="1200" spc="-20" dirty="0">
              <a:solidFill>
                <a:srgbClr val="2C5294"/>
              </a:solidFill>
              <a:latin typeface="Segoe UI"/>
              <a:cs typeface="Segoe UI"/>
            </a:endParaRPr>
          </a:p>
        </p:txBody>
      </p:sp>
      <p:pic>
        <p:nvPicPr>
          <p:cNvPr id="35844" name="Imagen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791200" y="5105400"/>
            <a:ext cx="1389026" cy="1563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object 2"/>
          <p:cNvSpPr txBox="1">
            <a:spLocks/>
          </p:cNvSpPr>
          <p:nvPr/>
        </p:nvSpPr>
        <p:spPr>
          <a:xfrm>
            <a:off x="3429000" y="56888"/>
            <a:ext cx="4967859" cy="1513876"/>
          </a:xfrm>
          <a:prstGeom prst="rect">
            <a:avLst/>
          </a:prstGeom>
        </p:spPr>
        <p:txBody>
          <a:bodyPr vert="horz" wrap="square" lIns="0" tIns="178435" rIns="0" bIns="0" rtlCol="0">
            <a:spAutoFit/>
          </a:bodyPr>
          <a:lstStyle>
            <a:lvl1pPr>
              <a:defRPr sz="2400" b="1" i="0">
                <a:solidFill>
                  <a:srgbClr val="1F3861"/>
                </a:solidFill>
                <a:latin typeface="Segoe UI"/>
                <a:ea typeface="+mj-ea"/>
                <a:cs typeface="Segoe UI"/>
              </a:defRPr>
            </a:lvl1pPr>
          </a:lstStyle>
          <a:p>
            <a:pPr marL="12700" marR="5080" algn="ctr">
              <a:lnSpc>
                <a:spcPts val="10370"/>
              </a:lnSpc>
              <a:spcBef>
                <a:spcPts val="1405"/>
              </a:spcBef>
            </a:pPr>
            <a:r>
              <a:rPr lang="en-US" sz="4800" kern="0" dirty="0">
                <a:solidFill>
                  <a:srgbClr val="001F5F"/>
                </a:solidFill>
              </a:rPr>
              <a:t>CIERRE</a:t>
            </a:r>
          </a:p>
        </p:txBody>
      </p:sp>
    </p:spTree>
    <p:extLst>
      <p:ext uri="{BB962C8B-B14F-4D97-AF65-F5344CB8AC3E}">
        <p14:creationId xmlns:p14="http://schemas.microsoft.com/office/powerpoint/2010/main" val="329688820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EADE9ECC-63B7-430C-B698-06BF175C38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1371600"/>
            <a:ext cx="9503645" cy="4648200"/>
          </a:xfrm>
          <a:prstGeom prst="rect">
            <a:avLst/>
          </a:prstGeom>
          <a:ln w="190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454442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10955428-E3EF-E7DC-1798-B9B933F210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143000"/>
            <a:ext cx="11811000" cy="51816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6DEE9F87-4C8F-42B3-987B-CC928C846714}"/>
              </a:ext>
            </a:extLst>
          </p:cNvPr>
          <p:cNvSpPr txBox="1"/>
          <p:nvPr/>
        </p:nvSpPr>
        <p:spPr>
          <a:xfrm>
            <a:off x="3505200" y="3620869"/>
            <a:ext cx="5867400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dirty="0"/>
              <a:t>Se declara una variable cf, de tipo entero, con un valor inicial igual a cero, que es el contador de filas para el Jtable.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21176794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3ECE6E86-43DA-E4DC-C03B-5DC5CFB533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141" y="1371600"/>
            <a:ext cx="11773718" cy="4572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D688BD48-E77A-0927-908B-9245CCF187CD}"/>
              </a:ext>
            </a:extLst>
          </p:cNvPr>
          <p:cNvSpPr txBox="1"/>
          <p:nvPr/>
        </p:nvSpPr>
        <p:spPr>
          <a:xfrm>
            <a:off x="1219200" y="4267200"/>
            <a:ext cx="8001000" cy="12003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s-ES" dirty="0"/>
              <a:t>Se declara una variable: procesoboleta que es de tipo clase: Proceso.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s-ES" dirty="0"/>
              <a:t>Se instancia un nuevo objeto de la clase Proceso utilizando el operador new.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s-ES" dirty="0"/>
              <a:t>La instancia creada se guarda en la variable procesoboleta, lo que permitirá acceder a los métodos y atributos de la clase Proceso.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38581950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C235C7B8-5E01-921B-BD65-E1C44D13FB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986" y="990600"/>
            <a:ext cx="11788414" cy="39624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A9EFDE7A-0919-FD45-FDF2-68921D315205}"/>
              </a:ext>
            </a:extLst>
          </p:cNvPr>
          <p:cNvSpPr txBox="1"/>
          <p:nvPr/>
        </p:nvSpPr>
        <p:spPr>
          <a:xfrm>
            <a:off x="430393" y="2590800"/>
            <a:ext cx="838200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dirty="0"/>
              <a:t>Clic en el icono</a:t>
            </a:r>
            <a:endParaRPr lang="es-PE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3F5C0A12-2895-AE7B-AD39-87B0E9A76D3A}"/>
              </a:ext>
            </a:extLst>
          </p:cNvPr>
          <p:cNvSpPr txBox="1"/>
          <p:nvPr/>
        </p:nvSpPr>
        <p:spPr>
          <a:xfrm>
            <a:off x="3478393" y="4114800"/>
            <a:ext cx="259080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dirty="0"/>
              <a:t>Clic en la primera opción</a:t>
            </a:r>
            <a:endParaRPr lang="es-PE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4BBA1F7E-328A-D891-B2AA-AD54CDFCFD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493" y="5086350"/>
            <a:ext cx="10429875" cy="13144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FBAFBACC-CD01-BAD0-ADF6-971489F2715E}"/>
              </a:ext>
            </a:extLst>
          </p:cNvPr>
          <p:cNvSpPr txBox="1"/>
          <p:nvPr/>
        </p:nvSpPr>
        <p:spPr>
          <a:xfrm>
            <a:off x="8763000" y="6400800"/>
            <a:ext cx="259080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dirty="0"/>
              <a:t>Clase Proceso, importado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8645178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6C8767A-236D-822A-7427-977F64550A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" y="990600"/>
            <a:ext cx="11899925" cy="54864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E138A78A-CB77-58EF-2BD7-DE8B0A73223A}"/>
              </a:ext>
            </a:extLst>
          </p:cNvPr>
          <p:cNvSpPr txBox="1"/>
          <p:nvPr/>
        </p:nvSpPr>
        <p:spPr>
          <a:xfrm>
            <a:off x="1371600" y="4724400"/>
            <a:ext cx="6248400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s-ES" dirty="0"/>
              <a:t>Se declara una variable: modelo del tipo DefaultTableModel.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s-ES" dirty="0"/>
              <a:t>Dicha variable se inicializa con el valor null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14066993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6807</TotalTime>
  <Words>1816</Words>
  <Application>Microsoft Office PowerPoint</Application>
  <PresentationFormat>Panorámica</PresentationFormat>
  <Paragraphs>167</Paragraphs>
  <Slides>59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59</vt:i4>
      </vt:variant>
    </vt:vector>
  </HeadingPairs>
  <TitlesOfParts>
    <vt:vector size="65" baseType="lpstr">
      <vt:lpstr>Arial</vt:lpstr>
      <vt:lpstr>Calibri</vt:lpstr>
      <vt:lpstr>Roboto</vt:lpstr>
      <vt:lpstr>Segoe UI</vt:lpstr>
      <vt:lpstr>Wingdings</vt:lpstr>
      <vt:lpstr>Office Theme</vt:lpstr>
      <vt:lpstr>INICIO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CIERRE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Record a Presentation</dc:title>
  <dc:creator>Orians, A.J.</dc:creator>
  <cp:lastModifiedBy>christian loza</cp:lastModifiedBy>
  <cp:revision>1252</cp:revision>
  <dcterms:created xsi:type="dcterms:W3CDTF">2020-08-20T00:31:08Z</dcterms:created>
  <dcterms:modified xsi:type="dcterms:W3CDTF">2023-07-29T05:05:25Z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2020-06-05T00:00:00Z</vt:filetime>
  </property>
  <property fmtid="{D5CDD505-2E9C-101B-9397-08002B2CF9AE}" pid="3" name="Creator">
    <vt:lpwstr>Microsoft® PowerPoint® 2016</vt:lpwstr>
  </property>
  <property fmtid="{D5CDD505-2E9C-101B-9397-08002B2CF9AE}" pid="4" name="LastSaved">
    <vt:filetime>2020-08-20T00:00:00Z</vt:filetime>
  </property>
</Properties>
</file>